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68" r:id="rId3"/>
    <p:sldId id="270" r:id="rId4"/>
    <p:sldId id="264" r:id="rId5"/>
    <p:sldId id="271" r:id="rId6"/>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56"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798" autoAdjust="0"/>
    <p:restoredTop sz="94660"/>
  </p:normalViewPr>
  <p:slideViewPr>
    <p:cSldViewPr snapToGrid="0">
      <p:cViewPr varScale="1">
        <p:scale>
          <a:sx n="84" d="100"/>
          <a:sy n="84" d="100"/>
        </p:scale>
        <p:origin x="2000" y="192"/>
      </p:cViewPr>
      <p:guideLst>
        <p:guide orient="horz" pos="2856"/>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D01E0B-6558-4165-925E-2EFBF0C45F70}" type="datetimeFigureOut">
              <a:rPr lang="en-US" smtClean="0"/>
              <a:t>11/3/18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2120549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D01E0B-6558-4165-925E-2EFBF0C45F70}" type="datetimeFigureOut">
              <a:rPr lang="en-US" smtClean="0"/>
              <a:t>11/3/18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1443545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D01E0B-6558-4165-925E-2EFBF0C45F70}" type="datetimeFigureOut">
              <a:rPr lang="en-US" smtClean="0"/>
              <a:t>11/3/18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1314671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D01E0B-6558-4165-925E-2EFBF0C45F70}" type="datetimeFigureOut">
              <a:rPr lang="en-US" smtClean="0"/>
              <a:t>11/3/18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4281943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D01E0B-6558-4165-925E-2EFBF0C45F70}" type="datetimeFigureOut">
              <a:rPr lang="en-US" smtClean="0"/>
              <a:t>11/3/18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229346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D01E0B-6558-4165-925E-2EFBF0C45F70}" type="datetimeFigureOut">
              <a:rPr lang="en-US" smtClean="0"/>
              <a:t>11/3/18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291656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D01E0B-6558-4165-925E-2EFBF0C45F70}" type="datetimeFigureOut">
              <a:rPr lang="en-US" smtClean="0"/>
              <a:t>11/3/18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1354411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D01E0B-6558-4165-925E-2EFBF0C45F70}" type="datetimeFigureOut">
              <a:rPr lang="en-US" smtClean="0"/>
              <a:t>11/3/18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706715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D01E0B-6558-4165-925E-2EFBF0C45F70}" type="datetimeFigureOut">
              <a:rPr lang="en-US" smtClean="0"/>
              <a:t>11/3/18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66752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8D01E0B-6558-4165-925E-2EFBF0C45F70}" type="datetimeFigureOut">
              <a:rPr lang="en-US" smtClean="0"/>
              <a:t>11/3/18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350442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8D01E0B-6558-4165-925E-2EFBF0C45F70}" type="datetimeFigureOut">
              <a:rPr lang="en-US" smtClean="0"/>
              <a:t>11/3/18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1351519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28D01E0B-6558-4165-925E-2EFBF0C45F70}" type="datetimeFigureOut">
              <a:rPr lang="en-US" smtClean="0"/>
              <a:t>11/3/18</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8D120F5-183D-4FAC-B3CB-1AC806BD3C16}" type="slidenum">
              <a:rPr lang="en-US" smtClean="0"/>
              <a:t>‹#›</a:t>
            </a:fld>
            <a:endParaRPr lang="en-US"/>
          </a:p>
        </p:txBody>
      </p:sp>
    </p:spTree>
    <p:extLst>
      <p:ext uri="{BB962C8B-B14F-4D97-AF65-F5344CB8AC3E}">
        <p14:creationId xmlns:p14="http://schemas.microsoft.com/office/powerpoint/2010/main" val="107489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9412" y="-176462"/>
            <a:ext cx="9042106" cy="10748971"/>
          </a:xfrm>
          <a:prstGeom prst="rect">
            <a:avLst/>
          </a:prstGeom>
        </p:spPr>
      </p:pic>
    </p:spTree>
    <p:extLst>
      <p:ext uri="{BB962C8B-B14F-4D97-AF65-F5344CB8AC3E}">
        <p14:creationId xmlns:p14="http://schemas.microsoft.com/office/powerpoint/2010/main" val="2603902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t="-2000" r="-9000"/>
          </a:stretch>
        </a:blipFill>
        <a:effectLst/>
      </p:bgPr>
    </p:bg>
    <p:spTree>
      <p:nvGrpSpPr>
        <p:cNvPr id="1" name=""/>
        <p:cNvGrpSpPr/>
        <p:nvPr/>
      </p:nvGrpSpPr>
      <p:grpSpPr>
        <a:xfrm>
          <a:off x="0" y="0"/>
          <a:ext cx="0" cy="0"/>
          <a:chOff x="0" y="0"/>
          <a:chExt cx="0" cy="0"/>
        </a:xfrm>
      </p:grpSpPr>
      <p:sp>
        <p:nvSpPr>
          <p:cNvPr id="6" name="TextBox 5"/>
          <p:cNvSpPr txBox="1"/>
          <p:nvPr/>
        </p:nvSpPr>
        <p:spPr>
          <a:xfrm>
            <a:off x="16908" y="477037"/>
            <a:ext cx="4886325" cy="1200329"/>
          </a:xfrm>
          <a:prstGeom prst="rect">
            <a:avLst/>
          </a:prstGeom>
          <a:noFill/>
        </p:spPr>
        <p:txBody>
          <a:bodyPr wrap="square" rtlCol="0">
            <a:spAutoFit/>
          </a:bodyPr>
          <a:lstStyle/>
          <a:p>
            <a:r>
              <a:rPr lang="en-US" sz="7200" b="1" dirty="0">
                <a:latin typeface="BabblingBecks Medium" panose="02000603000000000000" pitchFamily="2" charset="0"/>
                <a:ea typeface="BabblingBecks Medium" panose="02000603000000000000" pitchFamily="2" charset="0"/>
              </a:rPr>
              <a:t>Kindergarten</a:t>
            </a:r>
          </a:p>
        </p:txBody>
      </p:sp>
      <p:sp>
        <p:nvSpPr>
          <p:cNvPr id="8" name="TextBox 7"/>
          <p:cNvSpPr txBox="1"/>
          <p:nvPr/>
        </p:nvSpPr>
        <p:spPr>
          <a:xfrm>
            <a:off x="45171" y="62432"/>
            <a:ext cx="4722019" cy="830997"/>
          </a:xfrm>
          <a:prstGeom prst="rect">
            <a:avLst/>
          </a:prstGeom>
          <a:noFill/>
        </p:spPr>
        <p:txBody>
          <a:bodyPr wrap="square" rtlCol="0">
            <a:spAutoFit/>
          </a:bodyPr>
          <a:lstStyle/>
          <a:p>
            <a:r>
              <a:rPr lang="en-US" sz="4800" b="1" dirty="0">
                <a:latin typeface="BabblingBecks Medium" panose="02000603000000000000" pitchFamily="2" charset="0"/>
                <a:ea typeface="BabblingBecks Medium" panose="02000603000000000000" pitchFamily="2" charset="0"/>
              </a:rPr>
              <a:t>Mrs. Gonzales’</a:t>
            </a:r>
          </a:p>
        </p:txBody>
      </p:sp>
      <p:sp>
        <p:nvSpPr>
          <p:cNvPr id="15" name="TextBox 14"/>
          <p:cNvSpPr txBox="1"/>
          <p:nvPr/>
        </p:nvSpPr>
        <p:spPr>
          <a:xfrm>
            <a:off x="941696" y="3234145"/>
            <a:ext cx="2962279" cy="584775"/>
          </a:xfrm>
          <a:prstGeom prst="rect">
            <a:avLst/>
          </a:prstGeom>
          <a:noFill/>
        </p:spPr>
        <p:txBody>
          <a:bodyPr wrap="square" rtlCol="0">
            <a:spAutoFit/>
          </a:bodyPr>
          <a:lstStyle/>
          <a:p>
            <a:r>
              <a:rPr lang="en-US" sz="3200" b="1" dirty="0">
                <a:latin typeface="BabblingBecks Medium" panose="02000603000000000000" pitchFamily="2" charset="0"/>
                <a:ea typeface="BabblingBecks Medium" panose="02000603000000000000" pitchFamily="2" charset="0"/>
              </a:rPr>
              <a:t>This month: </a:t>
            </a:r>
          </a:p>
        </p:txBody>
      </p:sp>
      <p:sp>
        <p:nvSpPr>
          <p:cNvPr id="18" name="TextBox 17"/>
          <p:cNvSpPr txBox="1"/>
          <p:nvPr/>
        </p:nvSpPr>
        <p:spPr>
          <a:xfrm>
            <a:off x="813768" y="7810622"/>
            <a:ext cx="5832293" cy="461665"/>
          </a:xfrm>
          <a:prstGeom prst="rect">
            <a:avLst/>
          </a:prstGeom>
          <a:noFill/>
        </p:spPr>
        <p:txBody>
          <a:bodyPr wrap="square" rtlCol="0">
            <a:spAutoFit/>
          </a:bodyPr>
          <a:lstStyle/>
          <a:p>
            <a:r>
              <a:rPr lang="en-US" sz="2400" b="1" dirty="0">
                <a:latin typeface="BabblingBecks Medium" panose="02000603000000000000" pitchFamily="2" charset="0"/>
                <a:ea typeface="BabblingBecks Medium" panose="02000603000000000000" pitchFamily="2" charset="0"/>
              </a:rPr>
              <a:t>Class website: </a:t>
            </a:r>
            <a:r>
              <a:rPr lang="en-US" sz="2400" dirty="0">
                <a:latin typeface="Noteworthy Light" panose="02000400000000000000" pitchFamily="2" charset="77"/>
                <a:ea typeface="Noteworthy Light" panose="02000400000000000000" pitchFamily="2" charset="77"/>
              </a:rPr>
              <a:t>www.gonzalesgradek.weebly.com</a:t>
            </a:r>
          </a:p>
        </p:txBody>
      </p:sp>
      <p:sp>
        <p:nvSpPr>
          <p:cNvPr id="34" name="TextBox 33"/>
          <p:cNvSpPr txBox="1"/>
          <p:nvPr/>
        </p:nvSpPr>
        <p:spPr>
          <a:xfrm>
            <a:off x="4215538" y="2457353"/>
            <a:ext cx="2642461" cy="523220"/>
          </a:xfrm>
          <a:prstGeom prst="rect">
            <a:avLst/>
          </a:prstGeom>
          <a:noFill/>
        </p:spPr>
        <p:txBody>
          <a:bodyPr wrap="square" rtlCol="0">
            <a:spAutoFit/>
          </a:bodyPr>
          <a:lstStyle/>
          <a:p>
            <a:pPr algn="ctr"/>
            <a:r>
              <a:rPr lang="en-US" sz="2800" b="1" dirty="0">
                <a:latin typeface="BabblingBecks Medium" panose="02000603000000000000" pitchFamily="2" charset="0"/>
                <a:ea typeface="BabblingBecks Medium" panose="02000603000000000000" pitchFamily="2" charset="0"/>
                <a:cs typeface="Didot" panose="02000503000000020003" pitchFamily="2" charset="-79"/>
              </a:rPr>
              <a:t>November 5-9</a:t>
            </a:r>
          </a:p>
        </p:txBody>
      </p:sp>
      <p:sp>
        <p:nvSpPr>
          <p:cNvPr id="52" name="TextBox 51"/>
          <p:cNvSpPr txBox="1"/>
          <p:nvPr/>
        </p:nvSpPr>
        <p:spPr>
          <a:xfrm>
            <a:off x="4344063" y="3237612"/>
            <a:ext cx="2443795" cy="584775"/>
          </a:xfrm>
          <a:prstGeom prst="rect">
            <a:avLst/>
          </a:prstGeom>
          <a:noFill/>
        </p:spPr>
        <p:txBody>
          <a:bodyPr wrap="square" rtlCol="0">
            <a:spAutoFit/>
          </a:bodyPr>
          <a:lstStyle/>
          <a:p>
            <a:r>
              <a:rPr lang="en-US" sz="3200" b="1" dirty="0">
                <a:latin typeface="BabblingBecks Medium" panose="02000603000000000000" pitchFamily="2" charset="0"/>
                <a:ea typeface="BabblingBecks Medium" panose="02000603000000000000" pitchFamily="2" charset="0"/>
              </a:rPr>
              <a:t>Learning:</a:t>
            </a:r>
          </a:p>
        </p:txBody>
      </p:sp>
      <p:sp>
        <p:nvSpPr>
          <p:cNvPr id="40" name="TextBox 39"/>
          <p:cNvSpPr txBox="1"/>
          <p:nvPr/>
        </p:nvSpPr>
        <p:spPr>
          <a:xfrm>
            <a:off x="3465538" y="3695810"/>
            <a:ext cx="3392461" cy="3670236"/>
          </a:xfrm>
          <a:prstGeom prst="rect">
            <a:avLst/>
          </a:prstGeom>
          <a:noFill/>
        </p:spPr>
        <p:txBody>
          <a:bodyPr wrap="square" rtlCol="0">
            <a:spAutoFit/>
          </a:bodyPr>
          <a:lstStyle/>
          <a:p>
            <a:r>
              <a:rPr lang="en-US" sz="1500" dirty="0">
                <a:latin typeface="Noteworthy Light" panose="02000400000000000000" pitchFamily="2" charset="77"/>
                <a:ea typeface="Noteworthy Light" panose="02000400000000000000" pitchFamily="2" charset="77"/>
              </a:rPr>
              <a:t>This week we are: </a:t>
            </a:r>
          </a:p>
          <a:p>
            <a:r>
              <a:rPr lang="en-US" sz="1500" dirty="0">
                <a:latin typeface="Noteworthy Light" panose="02000400000000000000" pitchFamily="2" charset="77"/>
                <a:ea typeface="Noteworthy Light" panose="02000400000000000000" pitchFamily="2" charset="77"/>
              </a:rPr>
              <a:t>-introducing word families </a:t>
            </a:r>
          </a:p>
          <a:p>
            <a:r>
              <a:rPr lang="en-US" sz="1500" dirty="0">
                <a:latin typeface="Noteworthy Light" panose="02000400000000000000" pitchFamily="2" charset="77"/>
                <a:ea typeface="Noteworthy Light" panose="02000400000000000000" pitchFamily="2" charset="77"/>
              </a:rPr>
              <a:t>-naming ending sounds</a:t>
            </a:r>
          </a:p>
          <a:p>
            <a:r>
              <a:rPr lang="en-US" sz="1500" dirty="0">
                <a:latin typeface="Noteworthy Light" panose="02000400000000000000" pitchFamily="2" charset="77"/>
                <a:ea typeface="Noteworthy Light" panose="02000400000000000000" pitchFamily="2" charset="77"/>
              </a:rPr>
              <a:t>-sounding out CVC words</a:t>
            </a:r>
          </a:p>
          <a:p>
            <a:r>
              <a:rPr lang="en-US" sz="1500" dirty="0">
                <a:latin typeface="Noteworthy Light" panose="02000400000000000000" pitchFamily="2" charset="77"/>
                <a:ea typeface="Noteworthy Light" panose="02000400000000000000" pitchFamily="2" charset="77"/>
              </a:rPr>
              <a:t>-retelling stories using key details </a:t>
            </a:r>
          </a:p>
          <a:p>
            <a:r>
              <a:rPr lang="en-US" sz="1500" dirty="0">
                <a:latin typeface="Noteworthy Light" panose="02000400000000000000" pitchFamily="2" charset="77"/>
                <a:ea typeface="Noteworthy Light" panose="02000400000000000000" pitchFamily="2" charset="77"/>
              </a:rPr>
              <a:t>-introducing the sight words: with, his, they</a:t>
            </a:r>
            <a:r>
              <a:rPr lang="en-US" sz="1500">
                <a:latin typeface="Noteworthy Light" panose="02000400000000000000" pitchFamily="2" charset="77"/>
                <a:ea typeface="Noteworthy Light" panose="02000400000000000000" pitchFamily="2" charset="77"/>
              </a:rPr>
              <a:t>, at, </a:t>
            </a:r>
            <a:r>
              <a:rPr lang="en-US" sz="1500" dirty="0">
                <a:latin typeface="Noteworthy Light" panose="02000400000000000000" pitchFamily="2" charset="77"/>
                <a:ea typeface="Noteworthy Light" panose="02000400000000000000" pitchFamily="2" charset="77"/>
              </a:rPr>
              <a:t>be</a:t>
            </a:r>
          </a:p>
          <a:p>
            <a:r>
              <a:rPr lang="en-US" sz="1500" dirty="0">
                <a:latin typeface="Noteworthy Light" panose="02000400000000000000" pitchFamily="2" charset="77"/>
                <a:ea typeface="Noteworthy Light" panose="02000400000000000000" pitchFamily="2" charset="77"/>
              </a:rPr>
              <a:t>-continuing to label and include speech bubbles during Writer’s Workshop </a:t>
            </a:r>
          </a:p>
          <a:p>
            <a:r>
              <a:rPr lang="en-US" sz="1500" dirty="0">
                <a:latin typeface="Noteworthy Light" panose="02000400000000000000" pitchFamily="2" charset="77"/>
                <a:ea typeface="Noteworthy Light" panose="02000400000000000000" pitchFamily="2" charset="77"/>
              </a:rPr>
              <a:t>-counting to 100 by tens and ones</a:t>
            </a:r>
          </a:p>
          <a:p>
            <a:r>
              <a:rPr lang="en-US" sz="1500" dirty="0">
                <a:latin typeface="Noteworthy Light" panose="02000400000000000000" pitchFamily="2" charset="77"/>
                <a:ea typeface="Noteworthy Light" panose="02000400000000000000" pitchFamily="2" charset="77"/>
              </a:rPr>
              <a:t>-counting up to 20 objects and stating ”how many” there are</a:t>
            </a:r>
          </a:p>
          <a:p>
            <a:r>
              <a:rPr lang="en-US" sz="1500" dirty="0">
                <a:latin typeface="Noteworthy Light" panose="02000400000000000000" pitchFamily="2" charset="77"/>
                <a:ea typeface="Noteworthy Light" panose="02000400000000000000" pitchFamily="2" charset="77"/>
              </a:rPr>
              <a:t>-describing 2D shapes</a:t>
            </a:r>
          </a:p>
          <a:p>
            <a:r>
              <a:rPr lang="en-US" sz="1500" dirty="0">
                <a:latin typeface="Noteworthy Light" panose="02000400000000000000" pitchFamily="2" charset="77"/>
                <a:ea typeface="Noteworthy Light" panose="02000400000000000000" pitchFamily="2" charset="77"/>
              </a:rPr>
              <a:t>-introducing 3D shapes </a:t>
            </a:r>
          </a:p>
          <a:p>
            <a:r>
              <a:rPr lang="en-US" sz="1500" dirty="0">
                <a:latin typeface="Noteworthy Light" panose="02000400000000000000" pitchFamily="2" charset="77"/>
                <a:ea typeface="Noteworthy Light" panose="02000400000000000000" pitchFamily="2" charset="77"/>
              </a:rPr>
              <a:t>-comparing 2D and 3D shapes </a:t>
            </a:r>
          </a:p>
        </p:txBody>
      </p:sp>
      <p:sp>
        <p:nvSpPr>
          <p:cNvPr id="4" name="TextBox 3">
            <a:extLst>
              <a:ext uri="{FF2B5EF4-FFF2-40B4-BE49-F238E27FC236}">
                <a16:creationId xmlns:a16="http://schemas.microsoft.com/office/drawing/2014/main" id="{C71EBED0-76E7-AD4F-A4AE-38F1AA58949C}"/>
              </a:ext>
            </a:extLst>
          </p:cNvPr>
          <p:cNvSpPr txBox="1"/>
          <p:nvPr/>
        </p:nvSpPr>
        <p:spPr>
          <a:xfrm>
            <a:off x="0" y="8185388"/>
            <a:ext cx="6787858" cy="954107"/>
          </a:xfrm>
          <a:prstGeom prst="rect">
            <a:avLst/>
          </a:prstGeom>
          <a:noFill/>
        </p:spPr>
        <p:txBody>
          <a:bodyPr wrap="square" rtlCol="0">
            <a:spAutoFit/>
          </a:bodyPr>
          <a:lstStyle/>
          <a:p>
            <a:r>
              <a:rPr lang="en-US" sz="1400" dirty="0">
                <a:latin typeface="Noteworthy Light" panose="02000400000000000000" pitchFamily="2" charset="77"/>
                <a:ea typeface="Noteworthy Light" panose="02000400000000000000" pitchFamily="2" charset="77"/>
              </a:rPr>
              <a:t>I am so thankful for all of the parents/ guardians who came to conferences this past week! Remember that the skills that were taught in first quarter are the foundation for everything we learn the rest of the year! Students will not be able to read words and sentences if they do not know all their letters and letter sounds yet! </a:t>
            </a:r>
          </a:p>
        </p:txBody>
      </p:sp>
      <p:sp>
        <p:nvSpPr>
          <p:cNvPr id="5" name="TextBox 4">
            <a:extLst>
              <a:ext uri="{FF2B5EF4-FFF2-40B4-BE49-F238E27FC236}">
                <a16:creationId xmlns:a16="http://schemas.microsoft.com/office/drawing/2014/main" id="{735EBCCD-4785-C246-A9D4-C2C42350CE87}"/>
              </a:ext>
            </a:extLst>
          </p:cNvPr>
          <p:cNvSpPr txBox="1"/>
          <p:nvPr/>
        </p:nvSpPr>
        <p:spPr>
          <a:xfrm>
            <a:off x="16908" y="3695810"/>
            <a:ext cx="3335892" cy="3046988"/>
          </a:xfrm>
          <a:prstGeom prst="rect">
            <a:avLst/>
          </a:prstGeom>
          <a:noFill/>
        </p:spPr>
        <p:txBody>
          <a:bodyPr wrap="square" rtlCol="0">
            <a:spAutoFit/>
          </a:bodyPr>
          <a:lstStyle/>
          <a:p>
            <a:r>
              <a:rPr lang="en-US" sz="1600" b="1" dirty="0">
                <a:latin typeface="Noteworthy Light" panose="02000400000000000000" pitchFamily="2" charset="77"/>
                <a:ea typeface="Noteworthy Light" panose="02000400000000000000" pitchFamily="2" charset="77"/>
              </a:rPr>
              <a:t>November 6: </a:t>
            </a:r>
            <a:r>
              <a:rPr lang="en-US" sz="1600" dirty="0">
                <a:latin typeface="Noteworthy Light" panose="02000400000000000000" pitchFamily="2" charset="77"/>
                <a:ea typeface="Noteworthy Light" panose="02000400000000000000" pitchFamily="2" charset="77"/>
              </a:rPr>
              <a:t>Election Day </a:t>
            </a:r>
          </a:p>
          <a:p>
            <a:r>
              <a:rPr lang="en-US" sz="1600" b="1" dirty="0">
                <a:latin typeface="Noteworthy Light" panose="02000400000000000000" pitchFamily="2" charset="77"/>
                <a:ea typeface="Noteworthy Light" panose="02000400000000000000" pitchFamily="2" charset="77"/>
              </a:rPr>
              <a:t>November 7: </a:t>
            </a:r>
            <a:r>
              <a:rPr lang="en-US" sz="1600" dirty="0">
                <a:latin typeface="Noteworthy Light" panose="02000400000000000000" pitchFamily="2" charset="77"/>
                <a:ea typeface="Noteworthy Light" panose="02000400000000000000" pitchFamily="2" charset="77"/>
              </a:rPr>
              <a:t>Picture Retake Day</a:t>
            </a:r>
          </a:p>
          <a:p>
            <a:r>
              <a:rPr lang="en-US" sz="1600" b="1" dirty="0">
                <a:latin typeface="Noteworthy Light" panose="02000400000000000000" pitchFamily="2" charset="77"/>
                <a:ea typeface="Noteworthy Light" panose="02000400000000000000" pitchFamily="2" charset="77"/>
              </a:rPr>
              <a:t>November 9: </a:t>
            </a:r>
            <a:r>
              <a:rPr lang="en-US" sz="1600" dirty="0">
                <a:latin typeface="Noteworthy Light" panose="02000400000000000000" pitchFamily="2" charset="77"/>
                <a:ea typeface="Noteworthy Light" panose="02000400000000000000" pitchFamily="2" charset="77"/>
              </a:rPr>
              <a:t>Family Game Night @ 6p.m.</a:t>
            </a:r>
          </a:p>
          <a:p>
            <a:r>
              <a:rPr lang="en-US" sz="1600" b="1" dirty="0">
                <a:latin typeface="Noteworthy Light" panose="02000400000000000000" pitchFamily="2" charset="77"/>
                <a:ea typeface="Noteworthy Light" panose="02000400000000000000" pitchFamily="2" charset="77"/>
              </a:rPr>
              <a:t>November 16: </a:t>
            </a:r>
            <a:r>
              <a:rPr lang="en-US" sz="1600" dirty="0">
                <a:latin typeface="Noteworthy Light" panose="02000400000000000000" pitchFamily="2" charset="77"/>
                <a:ea typeface="Noteworthy Light" panose="02000400000000000000" pitchFamily="2" charset="77"/>
              </a:rPr>
              <a:t>Midterms sent home </a:t>
            </a:r>
          </a:p>
          <a:p>
            <a:r>
              <a:rPr lang="en-US" sz="1600" b="1" dirty="0">
                <a:latin typeface="Noteworthy Light" panose="02000400000000000000" pitchFamily="2" charset="77"/>
                <a:ea typeface="Noteworthy Light" panose="02000400000000000000" pitchFamily="2" charset="77"/>
              </a:rPr>
              <a:t>November 17</a:t>
            </a:r>
            <a:r>
              <a:rPr lang="en-US" sz="1600" dirty="0">
                <a:latin typeface="Noteworthy Light" panose="02000400000000000000" pitchFamily="2" charset="77"/>
                <a:ea typeface="Noteworthy Light" panose="02000400000000000000" pitchFamily="2" charset="77"/>
              </a:rPr>
              <a:t>: Toledo Blade Holiday Parade</a:t>
            </a:r>
          </a:p>
          <a:p>
            <a:r>
              <a:rPr lang="en-US" sz="1600" b="1" dirty="0">
                <a:latin typeface="Noteworthy Light" panose="02000400000000000000" pitchFamily="2" charset="77"/>
                <a:ea typeface="Noteworthy Light" panose="02000400000000000000" pitchFamily="2" charset="77"/>
              </a:rPr>
              <a:t>November 21-23: </a:t>
            </a:r>
            <a:r>
              <a:rPr lang="en-US" sz="1600" dirty="0">
                <a:latin typeface="Noteworthy Light" panose="02000400000000000000" pitchFamily="2" charset="77"/>
                <a:ea typeface="Noteworthy Light" panose="02000400000000000000" pitchFamily="2" charset="77"/>
              </a:rPr>
              <a:t>Thanksgiving Break</a:t>
            </a:r>
          </a:p>
          <a:p>
            <a:r>
              <a:rPr lang="en-US" sz="1600" b="1" dirty="0">
                <a:latin typeface="Noteworthy Light" panose="02000400000000000000" pitchFamily="2" charset="77"/>
                <a:ea typeface="Noteworthy Light" panose="02000400000000000000" pitchFamily="2" charset="77"/>
              </a:rPr>
              <a:t>November 30: </a:t>
            </a:r>
            <a:r>
              <a:rPr lang="en-US" sz="1600" dirty="0">
                <a:latin typeface="Noteworthy Light" panose="02000400000000000000" pitchFamily="2" charset="77"/>
                <a:ea typeface="Noteworthy Light" panose="02000400000000000000" pitchFamily="2" charset="77"/>
              </a:rPr>
              <a:t>$1 Jean Day </a:t>
            </a:r>
          </a:p>
          <a:p>
            <a:endParaRPr lang="en-US" sz="1600" dirty="0">
              <a:latin typeface="Noteworthy Light" panose="02000400000000000000" pitchFamily="2" charset="77"/>
              <a:ea typeface="Noteworthy Light" panose="02000400000000000000" pitchFamily="2" charset="77"/>
            </a:endParaRPr>
          </a:p>
          <a:p>
            <a:r>
              <a:rPr lang="en-US" sz="1600" dirty="0">
                <a:latin typeface="Noteworthy Light" panose="02000400000000000000" pitchFamily="2" charset="77"/>
                <a:ea typeface="Noteworthy Light" panose="02000400000000000000" pitchFamily="2" charset="77"/>
              </a:rPr>
              <a:t>  </a:t>
            </a:r>
          </a:p>
          <a:p>
            <a:endParaRPr lang="en-US" sz="1600" dirty="0">
              <a:latin typeface="Noteworthy Light" panose="02000400000000000000" pitchFamily="2" charset="77"/>
              <a:ea typeface="Noteworthy Light" panose="02000400000000000000" pitchFamily="2" charset="77"/>
            </a:endParaRPr>
          </a:p>
        </p:txBody>
      </p:sp>
      <p:sp>
        <p:nvSpPr>
          <p:cNvPr id="7" name="TextBox 6">
            <a:extLst>
              <a:ext uri="{FF2B5EF4-FFF2-40B4-BE49-F238E27FC236}">
                <a16:creationId xmlns:a16="http://schemas.microsoft.com/office/drawing/2014/main" id="{FD366066-5471-FF4B-BB14-EE22410DB1E3}"/>
              </a:ext>
            </a:extLst>
          </p:cNvPr>
          <p:cNvSpPr txBox="1"/>
          <p:nvPr/>
        </p:nvSpPr>
        <p:spPr>
          <a:xfrm>
            <a:off x="0" y="7364345"/>
            <a:ext cx="6787858" cy="369332"/>
          </a:xfrm>
          <a:prstGeom prst="rect">
            <a:avLst/>
          </a:prstGeom>
          <a:noFill/>
        </p:spPr>
        <p:txBody>
          <a:bodyPr wrap="square" rtlCol="0">
            <a:spAutoFit/>
          </a:bodyPr>
          <a:lstStyle/>
          <a:p>
            <a:pPr algn="ctr"/>
            <a:r>
              <a:rPr lang="en-US" dirty="0">
                <a:solidFill>
                  <a:schemeClr val="bg1"/>
                </a:solidFill>
                <a:latin typeface="Noteworthy Light" panose="02000400000000000000" pitchFamily="2" charset="77"/>
                <a:ea typeface="Noteworthy Light" panose="02000400000000000000" pitchFamily="2" charset="77"/>
              </a:rPr>
              <a:t>Homework Packet #9 will be due Friday, November 9</a:t>
            </a:r>
            <a:r>
              <a:rPr lang="en-US" baseline="30000" dirty="0">
                <a:solidFill>
                  <a:schemeClr val="bg1"/>
                </a:solidFill>
                <a:latin typeface="Noteworthy Light" panose="02000400000000000000" pitchFamily="2" charset="77"/>
                <a:ea typeface="Noteworthy Light" panose="02000400000000000000" pitchFamily="2" charset="77"/>
              </a:rPr>
              <a:t>th</a:t>
            </a:r>
            <a:r>
              <a:rPr lang="en-US" dirty="0">
                <a:solidFill>
                  <a:schemeClr val="bg1"/>
                </a:solidFill>
                <a:latin typeface="Noteworthy Light" panose="02000400000000000000" pitchFamily="2" charset="77"/>
                <a:ea typeface="Noteworthy Light" panose="02000400000000000000" pitchFamily="2" charset="77"/>
              </a:rPr>
              <a:t>! </a:t>
            </a:r>
            <a:endParaRPr lang="en-US" dirty="0">
              <a:solidFill>
                <a:schemeClr val="bg1"/>
              </a:solidFill>
            </a:endParaRPr>
          </a:p>
        </p:txBody>
      </p:sp>
      <p:pic>
        <p:nvPicPr>
          <p:cNvPr id="9" name="Picture 8">
            <a:extLst>
              <a:ext uri="{FF2B5EF4-FFF2-40B4-BE49-F238E27FC236}">
                <a16:creationId xmlns:a16="http://schemas.microsoft.com/office/drawing/2014/main" id="{B212609E-8D5B-FF42-9244-7193E77955D9}"/>
              </a:ext>
            </a:extLst>
          </p:cNvPr>
          <p:cNvPicPr>
            <a:picLocks noChangeAspect="1"/>
          </p:cNvPicPr>
          <p:nvPr/>
        </p:nvPicPr>
        <p:blipFill>
          <a:blip r:embed="rId3"/>
          <a:stretch>
            <a:fillRect/>
          </a:stretch>
        </p:blipFill>
        <p:spPr>
          <a:xfrm>
            <a:off x="176940" y="5860676"/>
            <a:ext cx="1273656" cy="1318560"/>
          </a:xfrm>
          <a:prstGeom prst="rect">
            <a:avLst/>
          </a:prstGeom>
        </p:spPr>
      </p:pic>
    </p:spTree>
    <p:extLst>
      <p:ext uri="{BB962C8B-B14F-4D97-AF65-F5344CB8AC3E}">
        <p14:creationId xmlns:p14="http://schemas.microsoft.com/office/powerpoint/2010/main" val="482380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t="-2000" r="-9000"/>
          </a:stretch>
        </a:blipFill>
        <a:effectLst/>
      </p:bgPr>
    </p:bg>
    <p:spTree>
      <p:nvGrpSpPr>
        <p:cNvPr id="1" name=""/>
        <p:cNvGrpSpPr/>
        <p:nvPr/>
      </p:nvGrpSpPr>
      <p:grpSpPr>
        <a:xfrm>
          <a:off x="0" y="0"/>
          <a:ext cx="0" cy="0"/>
          <a:chOff x="0" y="0"/>
          <a:chExt cx="0" cy="0"/>
        </a:xfrm>
      </p:grpSpPr>
      <p:sp>
        <p:nvSpPr>
          <p:cNvPr id="6" name="TextBox 5"/>
          <p:cNvSpPr txBox="1"/>
          <p:nvPr/>
        </p:nvSpPr>
        <p:spPr>
          <a:xfrm>
            <a:off x="16908" y="477037"/>
            <a:ext cx="4886325" cy="1107996"/>
          </a:xfrm>
          <a:prstGeom prst="rect">
            <a:avLst/>
          </a:prstGeom>
          <a:noFill/>
        </p:spPr>
        <p:txBody>
          <a:bodyPr wrap="square" rtlCol="0">
            <a:spAutoFit/>
          </a:bodyPr>
          <a:lstStyle/>
          <a:p>
            <a:r>
              <a:rPr lang="en-US" sz="6600" dirty="0">
                <a:latin typeface="KG Beneath Your Beautiful Chunk" panose="02000000000000000000" pitchFamily="2" charset="0"/>
              </a:rPr>
              <a:t>YOUR TEXT</a:t>
            </a:r>
          </a:p>
        </p:txBody>
      </p:sp>
      <p:sp>
        <p:nvSpPr>
          <p:cNvPr id="8" name="TextBox 7"/>
          <p:cNvSpPr txBox="1"/>
          <p:nvPr/>
        </p:nvSpPr>
        <p:spPr>
          <a:xfrm>
            <a:off x="45171" y="62432"/>
            <a:ext cx="4722019" cy="769441"/>
          </a:xfrm>
          <a:prstGeom prst="rect">
            <a:avLst/>
          </a:prstGeom>
          <a:noFill/>
        </p:spPr>
        <p:txBody>
          <a:bodyPr wrap="square" rtlCol="0">
            <a:spAutoFit/>
          </a:bodyPr>
          <a:lstStyle/>
          <a:p>
            <a:r>
              <a:rPr lang="en-US" sz="4400" dirty="0">
                <a:latin typeface="KG Red Hands" panose="02000505000000020004" pitchFamily="2" charset="0"/>
              </a:rPr>
              <a:t>YOUR TEXT</a:t>
            </a:r>
          </a:p>
        </p:txBody>
      </p:sp>
      <p:sp>
        <p:nvSpPr>
          <p:cNvPr id="15" name="TextBox 14"/>
          <p:cNvSpPr txBox="1"/>
          <p:nvPr/>
        </p:nvSpPr>
        <p:spPr>
          <a:xfrm>
            <a:off x="914400" y="3234145"/>
            <a:ext cx="2389310" cy="461665"/>
          </a:xfrm>
          <a:prstGeom prst="rect">
            <a:avLst/>
          </a:prstGeom>
          <a:noFill/>
        </p:spPr>
        <p:txBody>
          <a:bodyPr wrap="square" rtlCol="0">
            <a:spAutoFit/>
          </a:bodyPr>
          <a:lstStyle/>
          <a:p>
            <a:r>
              <a:rPr lang="en-US" sz="2400" dirty="0">
                <a:latin typeface="KG Beneath Your Beautiful Chunk" panose="02000000000000000000" pitchFamily="2" charset="0"/>
              </a:rPr>
              <a:t>YOUR TEXT</a:t>
            </a:r>
          </a:p>
        </p:txBody>
      </p:sp>
      <p:sp>
        <p:nvSpPr>
          <p:cNvPr id="18" name="TextBox 17"/>
          <p:cNvSpPr txBox="1"/>
          <p:nvPr/>
        </p:nvSpPr>
        <p:spPr>
          <a:xfrm>
            <a:off x="799363" y="7747763"/>
            <a:ext cx="4456846" cy="461665"/>
          </a:xfrm>
          <a:prstGeom prst="rect">
            <a:avLst/>
          </a:prstGeom>
          <a:noFill/>
        </p:spPr>
        <p:txBody>
          <a:bodyPr wrap="square" rtlCol="0">
            <a:spAutoFit/>
          </a:bodyPr>
          <a:lstStyle/>
          <a:p>
            <a:r>
              <a:rPr lang="en-US" sz="2400" dirty="0">
                <a:latin typeface="KG Beneath Your Beautiful Chunk" panose="02000000000000000000" pitchFamily="2" charset="0"/>
              </a:rPr>
              <a:t>YOUR TEXT</a:t>
            </a:r>
          </a:p>
        </p:txBody>
      </p:sp>
      <p:sp>
        <p:nvSpPr>
          <p:cNvPr id="20" name="TextBox 19"/>
          <p:cNvSpPr txBox="1"/>
          <p:nvPr/>
        </p:nvSpPr>
        <p:spPr>
          <a:xfrm>
            <a:off x="45171" y="3735512"/>
            <a:ext cx="3258539" cy="369332"/>
          </a:xfrm>
          <a:prstGeom prst="rect">
            <a:avLst/>
          </a:prstGeom>
          <a:noFill/>
        </p:spPr>
        <p:txBody>
          <a:bodyPr wrap="square" rtlCol="0">
            <a:spAutoFit/>
          </a:bodyPr>
          <a:lstStyle/>
          <a:p>
            <a:r>
              <a:rPr lang="en-US" dirty="0">
                <a:latin typeface="KG Fall For You" panose="02000506000000020003" pitchFamily="2" charset="0"/>
              </a:rPr>
              <a:t>YOUR TEXT</a:t>
            </a:r>
          </a:p>
        </p:txBody>
      </p:sp>
      <p:sp>
        <p:nvSpPr>
          <p:cNvPr id="23" name="TextBox 22"/>
          <p:cNvSpPr txBox="1"/>
          <p:nvPr/>
        </p:nvSpPr>
        <p:spPr>
          <a:xfrm>
            <a:off x="45171" y="8178626"/>
            <a:ext cx="6728818" cy="369332"/>
          </a:xfrm>
          <a:prstGeom prst="rect">
            <a:avLst/>
          </a:prstGeom>
          <a:noFill/>
        </p:spPr>
        <p:txBody>
          <a:bodyPr wrap="square" rtlCol="0">
            <a:spAutoFit/>
          </a:bodyPr>
          <a:lstStyle/>
          <a:p>
            <a:r>
              <a:rPr lang="en-US" dirty="0">
                <a:latin typeface="KG Fall For You" panose="02000506000000020003" pitchFamily="2" charset="0"/>
              </a:rPr>
              <a:t>YOUR TEXT</a:t>
            </a:r>
          </a:p>
        </p:txBody>
      </p:sp>
      <p:sp>
        <p:nvSpPr>
          <p:cNvPr id="41" name="TextBox 40"/>
          <p:cNvSpPr txBox="1"/>
          <p:nvPr/>
        </p:nvSpPr>
        <p:spPr>
          <a:xfrm>
            <a:off x="-41020" y="7221317"/>
            <a:ext cx="6899020" cy="338554"/>
          </a:xfrm>
          <a:prstGeom prst="rect">
            <a:avLst/>
          </a:prstGeom>
          <a:noFill/>
        </p:spPr>
        <p:txBody>
          <a:bodyPr wrap="square" rtlCol="0">
            <a:spAutoFit/>
          </a:bodyPr>
          <a:lstStyle/>
          <a:p>
            <a:r>
              <a:rPr lang="en-US" sz="1200" dirty="0">
                <a:solidFill>
                  <a:schemeClr val="bg1"/>
                </a:solidFill>
                <a:latin typeface="KG Red Hands" panose="02000505000000020004" pitchFamily="2" charset="0"/>
              </a:rPr>
              <a:t>YOUR TEXT: </a:t>
            </a:r>
            <a:r>
              <a:rPr lang="en-US" sz="1600" dirty="0">
                <a:solidFill>
                  <a:schemeClr val="bg1"/>
                </a:solidFill>
                <a:latin typeface="KG Fall For You" panose="02000506000000020003" pitchFamily="2" charset="0"/>
              </a:rPr>
              <a:t>YOUR TEXT</a:t>
            </a:r>
          </a:p>
        </p:txBody>
      </p:sp>
      <p:sp>
        <p:nvSpPr>
          <p:cNvPr id="34" name="TextBox 33"/>
          <p:cNvSpPr txBox="1"/>
          <p:nvPr/>
        </p:nvSpPr>
        <p:spPr>
          <a:xfrm>
            <a:off x="4349121" y="2457353"/>
            <a:ext cx="2451814" cy="523220"/>
          </a:xfrm>
          <a:prstGeom prst="rect">
            <a:avLst/>
          </a:prstGeom>
          <a:noFill/>
        </p:spPr>
        <p:txBody>
          <a:bodyPr wrap="square" rtlCol="0">
            <a:spAutoFit/>
          </a:bodyPr>
          <a:lstStyle/>
          <a:p>
            <a:pPr algn="ctr"/>
            <a:r>
              <a:rPr lang="en-US" sz="2800" dirty="0">
                <a:latin typeface="KG Beneath Your Beautiful Chunk" panose="02000000000000000000" pitchFamily="2" charset="0"/>
              </a:rPr>
              <a:t>YOUR TEXT</a:t>
            </a:r>
          </a:p>
        </p:txBody>
      </p:sp>
      <p:sp>
        <p:nvSpPr>
          <p:cNvPr id="52" name="TextBox 51"/>
          <p:cNvSpPr txBox="1"/>
          <p:nvPr/>
        </p:nvSpPr>
        <p:spPr>
          <a:xfrm>
            <a:off x="4344063" y="3237612"/>
            <a:ext cx="2443795" cy="461665"/>
          </a:xfrm>
          <a:prstGeom prst="rect">
            <a:avLst/>
          </a:prstGeom>
          <a:noFill/>
        </p:spPr>
        <p:txBody>
          <a:bodyPr wrap="square" rtlCol="0">
            <a:spAutoFit/>
          </a:bodyPr>
          <a:lstStyle/>
          <a:p>
            <a:r>
              <a:rPr lang="en-US" sz="2400" dirty="0">
                <a:latin typeface="KG Beneath Your Beautiful Chunk" panose="02000000000000000000" pitchFamily="2" charset="0"/>
              </a:rPr>
              <a:t>YOUR TEXT</a:t>
            </a:r>
          </a:p>
        </p:txBody>
      </p:sp>
      <p:sp>
        <p:nvSpPr>
          <p:cNvPr id="40" name="TextBox 39"/>
          <p:cNvSpPr txBox="1"/>
          <p:nvPr/>
        </p:nvSpPr>
        <p:spPr>
          <a:xfrm>
            <a:off x="3549045" y="3773296"/>
            <a:ext cx="3181695" cy="369332"/>
          </a:xfrm>
          <a:prstGeom prst="rect">
            <a:avLst/>
          </a:prstGeom>
          <a:noFill/>
        </p:spPr>
        <p:txBody>
          <a:bodyPr wrap="square" rtlCol="0">
            <a:spAutoFit/>
          </a:bodyPr>
          <a:lstStyle/>
          <a:p>
            <a:r>
              <a:rPr lang="en-US" dirty="0">
                <a:latin typeface="KG Fall For You" panose="02000506000000020003" pitchFamily="2" charset="0"/>
              </a:rPr>
              <a:t>YOUR TEXT</a:t>
            </a:r>
          </a:p>
        </p:txBody>
      </p:sp>
    </p:spTree>
    <p:extLst>
      <p:ext uri="{BB962C8B-B14F-4D97-AF65-F5344CB8AC3E}">
        <p14:creationId xmlns:p14="http://schemas.microsoft.com/office/powerpoint/2010/main" val="1023213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50800" ty="0" sx="100000" sy="100000" flip="none" algn="ctr"/>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1090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t="-5000" r="-24000" b="-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9909514"/>
      </p:ext>
    </p:extLst>
  </p:cSld>
  <p:clrMapOvr>
    <a:masterClrMapping/>
  </p:clrMapOvr>
</p:sld>
</file>

<file path=ppt/theme/theme1.xml><?xml version="1.0" encoding="utf-8"?>
<a:theme xmlns:a="http://schemas.openxmlformats.org/drawingml/2006/main" name="Office Theme">
  <a:themeElements>
    <a:clrScheme name="Black hyperlink">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0000"/>
      </a:hlink>
      <a:folHlink>
        <a:srgbClr val="00000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32302</TotalTime>
  <Words>256</Words>
  <Application>Microsoft Macintosh PowerPoint</Application>
  <PresentationFormat>Letter Paper (8.5x11 in)</PresentationFormat>
  <Paragraphs>39</Paragraphs>
  <Slides>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vt:i4>
      </vt:variant>
    </vt:vector>
  </HeadingPairs>
  <TitlesOfParts>
    <vt:vector size="15" baseType="lpstr">
      <vt:lpstr>Arial</vt:lpstr>
      <vt:lpstr>BabblingBecks Medium</vt:lpstr>
      <vt:lpstr>Calibri</vt:lpstr>
      <vt:lpstr>Calibri Light</vt:lpstr>
      <vt:lpstr>Didot</vt:lpstr>
      <vt:lpstr>KG Beneath Your Beautiful Chunk</vt:lpstr>
      <vt:lpstr>KG Fall For You</vt:lpstr>
      <vt:lpstr>KG Red Hands</vt:lpstr>
      <vt:lpstr>Noteworthy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Jasmine D</dc:creator>
  <cp:lastModifiedBy>Microsoft Office User</cp:lastModifiedBy>
  <cp:revision>189</cp:revision>
  <cp:lastPrinted>2018-11-04T02:02:44Z</cp:lastPrinted>
  <dcterms:created xsi:type="dcterms:W3CDTF">2015-06-30T23:19:01Z</dcterms:created>
  <dcterms:modified xsi:type="dcterms:W3CDTF">2018-11-04T02:05:35Z</dcterms:modified>
</cp:coreProperties>
</file>