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79" d="100"/>
          <a:sy n="79" d="100"/>
        </p:scale>
        <p:origin x="196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260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805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790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440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326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255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537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021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683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275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36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3630-4D15-9F4A-B43D-9543FD15D66C}" type="datetimeFigureOut">
              <a:rPr lang="en-US" smtClean="0"/>
              <a:t>8/13/18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360B-6B26-8D48-9DE4-AAFF246B6C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447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eetshoppedesigns.com/" TargetMode="External"/><Relationship Id="rId2" Type="http://schemas.openxmlformats.org/officeDocument/2006/relationships/hyperlink" Target="http://www.etsy.com/shop/pixelpaperpri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acherspayteachers.com/Store/Flapjack-Educational-Resour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Newsletter Teachers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1122" y="6612745"/>
            <a:ext cx="265058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>
                <a:latin typeface="Century Gothic"/>
                <a:cs typeface="Century Gothic"/>
              </a:rPr>
              <a:t>Starting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first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day</a:t>
            </a:r>
            <a:r>
              <a:rPr lang="es-ES_tradnl" sz="1100" dirty="0">
                <a:latin typeface="Century Gothic"/>
                <a:cs typeface="Century Gothic"/>
              </a:rPr>
              <a:t> of </a:t>
            </a:r>
            <a:r>
              <a:rPr lang="es-ES_tradnl" sz="1100" dirty="0" err="1">
                <a:latin typeface="Century Gothic"/>
                <a:cs typeface="Century Gothic"/>
              </a:rPr>
              <a:t>school</a:t>
            </a:r>
            <a:r>
              <a:rPr lang="es-ES_tradnl" sz="1100" dirty="0">
                <a:latin typeface="Century Gothic"/>
                <a:cs typeface="Century Gothic"/>
              </a:rPr>
              <a:t>, </a:t>
            </a:r>
            <a:r>
              <a:rPr lang="es-ES_tradnl" sz="1100" dirty="0" err="1">
                <a:latin typeface="Century Gothic"/>
                <a:cs typeface="Century Gothic"/>
              </a:rPr>
              <a:t>you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child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have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an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orange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take</a:t>
            </a:r>
            <a:r>
              <a:rPr lang="es-ES_tradnl" sz="1100" dirty="0">
                <a:latin typeface="Century Gothic"/>
                <a:cs typeface="Century Gothic"/>
              </a:rPr>
              <a:t>-home folder </a:t>
            </a:r>
            <a:r>
              <a:rPr lang="es-ES_tradnl" sz="1100" dirty="0" err="1">
                <a:latin typeface="Century Gothic"/>
                <a:cs typeface="Century Gothic"/>
              </a:rPr>
              <a:t>that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they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need</a:t>
            </a:r>
            <a:r>
              <a:rPr lang="es-ES_tradnl" sz="1100" dirty="0">
                <a:latin typeface="Century Gothic"/>
                <a:cs typeface="Century Gothic"/>
              </a:rPr>
              <a:t> to </a:t>
            </a:r>
            <a:r>
              <a:rPr lang="es-ES_tradnl" sz="1100" dirty="0" err="1">
                <a:latin typeface="Century Gothic"/>
                <a:cs typeface="Century Gothic"/>
              </a:rPr>
              <a:t>bring</a:t>
            </a:r>
            <a:r>
              <a:rPr lang="es-ES_tradnl" sz="1100" dirty="0">
                <a:latin typeface="Century Gothic"/>
                <a:cs typeface="Century Gothic"/>
              </a:rPr>
              <a:t> to and </a:t>
            </a:r>
            <a:r>
              <a:rPr lang="es-ES_tradnl" sz="1100" dirty="0" err="1">
                <a:latin typeface="Century Gothic"/>
                <a:cs typeface="Century Gothic"/>
              </a:rPr>
              <a:t>from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school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everyday</a:t>
            </a:r>
            <a:r>
              <a:rPr lang="es-ES_tradnl" sz="1100" dirty="0">
                <a:latin typeface="Century Gothic"/>
                <a:cs typeface="Century Gothic"/>
              </a:rPr>
              <a:t>! </a:t>
            </a:r>
            <a:r>
              <a:rPr lang="es-ES_tradnl" sz="1100" dirty="0" err="1">
                <a:latin typeface="Century Gothic"/>
                <a:cs typeface="Century Gothic"/>
              </a:rPr>
              <a:t>This</a:t>
            </a:r>
            <a:r>
              <a:rPr lang="es-ES_tradnl" sz="1100" dirty="0">
                <a:latin typeface="Century Gothic"/>
                <a:cs typeface="Century Gothic"/>
              </a:rPr>
              <a:t> folder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contain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homework</a:t>
            </a:r>
            <a:r>
              <a:rPr lang="es-ES_tradnl" sz="1100" dirty="0">
                <a:latin typeface="Century Gothic"/>
                <a:cs typeface="Century Gothic"/>
              </a:rPr>
              <a:t>, </a:t>
            </a:r>
            <a:r>
              <a:rPr lang="es-ES_tradnl" sz="1100" dirty="0" err="1">
                <a:latin typeface="Century Gothic"/>
                <a:cs typeface="Century Gothic"/>
              </a:rPr>
              <a:t>papers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that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need</a:t>
            </a:r>
            <a:r>
              <a:rPr lang="es-ES_tradnl" sz="1100" dirty="0">
                <a:latin typeface="Century Gothic"/>
                <a:cs typeface="Century Gothic"/>
              </a:rPr>
              <a:t> to be </a:t>
            </a:r>
            <a:r>
              <a:rPr lang="es-ES_tradnl" sz="1100" dirty="0" err="1">
                <a:latin typeface="Century Gothic"/>
                <a:cs typeface="Century Gothic"/>
              </a:rPr>
              <a:t>signed</a:t>
            </a:r>
            <a:r>
              <a:rPr lang="es-ES_tradnl" sz="1100" dirty="0">
                <a:latin typeface="Century Gothic"/>
                <a:cs typeface="Century Gothic"/>
              </a:rPr>
              <a:t>, as </a:t>
            </a:r>
            <a:r>
              <a:rPr lang="es-ES_tradnl" sz="1100" dirty="0" err="1">
                <a:latin typeface="Century Gothic"/>
                <a:cs typeface="Century Gothic"/>
              </a:rPr>
              <a:t>well</a:t>
            </a:r>
            <a:r>
              <a:rPr lang="es-ES_tradnl" sz="1100" dirty="0">
                <a:latin typeface="Century Gothic"/>
                <a:cs typeface="Century Gothic"/>
              </a:rPr>
              <a:t> as </a:t>
            </a:r>
            <a:r>
              <a:rPr lang="es-ES_tradnl" sz="1100" dirty="0" err="1">
                <a:latin typeface="Century Gothic"/>
                <a:cs typeface="Century Gothic"/>
              </a:rPr>
              <a:t>finished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classwork</a:t>
            </a:r>
            <a:r>
              <a:rPr lang="es-ES_tradnl" sz="1100" dirty="0">
                <a:latin typeface="Century Gothic"/>
                <a:cs typeface="Century Gothic"/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867" y="1227788"/>
            <a:ext cx="274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latin typeface="Century Gothic"/>
                <a:cs typeface="Century Gothic"/>
              </a:rPr>
              <a:t>Kindergarten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3259" y="1236376"/>
            <a:ext cx="274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latin typeface="Century Gothic"/>
                <a:cs typeface="Century Gothic"/>
              </a:rPr>
              <a:t>Class</a:t>
            </a:r>
            <a:r>
              <a:rPr lang="es-ES_tradnl" sz="2000" b="1">
                <a:latin typeface="Century Gothic"/>
                <a:cs typeface="Century Gothic"/>
              </a:rPr>
              <a:t> </a:t>
            </a:r>
            <a:r>
              <a:rPr lang="es-ES_tradnl" sz="2000" b="1" err="1">
                <a:latin typeface="Century Gothic"/>
                <a:cs typeface="Century Gothic"/>
              </a:rPr>
              <a:t>Dojo</a:t>
            </a:r>
            <a:endParaRPr lang="es-ES_tradnl" sz="2000" b="1"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867" y="3998324"/>
            <a:ext cx="274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>
                <a:latin typeface="Century Gothic"/>
                <a:cs typeface="Century Gothic"/>
              </a:rPr>
              <a:t>Mrs. Gonzales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259" y="6262432"/>
            <a:ext cx="274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err="1">
                <a:latin typeface="Century Gothic"/>
                <a:cs typeface="Century Gothic"/>
              </a:rPr>
              <a:t>Take</a:t>
            </a:r>
            <a:r>
              <a:rPr lang="es-ES_tradnl" sz="2000" b="1">
                <a:latin typeface="Century Gothic"/>
                <a:cs typeface="Century Gothic"/>
              </a:rPr>
              <a:t>-home Folder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9132" y="3990464"/>
            <a:ext cx="274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err="1">
                <a:latin typeface="Century Gothic"/>
                <a:cs typeface="Century Gothic"/>
              </a:rPr>
              <a:t>Homework</a:t>
            </a:r>
            <a:r>
              <a:rPr lang="es-ES_tradnl" sz="2000" b="1"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1300" y="6520625"/>
            <a:ext cx="2534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err="1">
                <a:latin typeface="Century Gothic"/>
                <a:cs typeface="Century Gothic"/>
              </a:rPr>
              <a:t>Ways</a:t>
            </a:r>
            <a:r>
              <a:rPr lang="es-ES_tradnl" sz="1600">
                <a:latin typeface="Century Gothic"/>
                <a:cs typeface="Century Gothic"/>
              </a:rPr>
              <a:t> to </a:t>
            </a:r>
            <a:r>
              <a:rPr lang="es-ES_tradnl" sz="1600" err="1">
                <a:latin typeface="Century Gothic"/>
                <a:cs typeface="Century Gothic"/>
              </a:rPr>
              <a:t>contact</a:t>
            </a:r>
            <a:r>
              <a:rPr lang="es-ES_tradnl" sz="1600">
                <a:latin typeface="Century Gothic"/>
                <a:cs typeface="Century Gothic"/>
              </a:rPr>
              <a:t> me: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3172" y="7099881"/>
            <a:ext cx="2889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err="1">
                <a:latin typeface="Century Gothic"/>
                <a:cs typeface="Century Gothic"/>
              </a:rPr>
              <a:t>Phone</a:t>
            </a:r>
            <a:r>
              <a:rPr lang="es-ES_tradnl" sz="1100">
                <a:latin typeface="Century Gothic"/>
                <a:cs typeface="Century Gothic"/>
              </a:rPr>
              <a:t>: 419-259-4000</a:t>
            </a:r>
          </a:p>
          <a:p>
            <a:r>
              <a:rPr lang="es-ES_tradnl" sz="1100">
                <a:latin typeface="Century Gothic"/>
                <a:cs typeface="Century Gothic"/>
              </a:rPr>
              <a:t>E-mail: </a:t>
            </a:r>
            <a:r>
              <a:rPr lang="es-ES_tradnl" sz="1100" err="1">
                <a:latin typeface="Century Gothic"/>
                <a:cs typeface="Century Gothic"/>
              </a:rPr>
              <a:t>brittany.gonzales@imagineschools.org</a:t>
            </a:r>
            <a:endParaRPr lang="es-ES_tradnl" sz="1100">
              <a:latin typeface="Century Gothic"/>
              <a:cs typeface="Century Gothic"/>
            </a:endParaRPr>
          </a:p>
          <a:p>
            <a:r>
              <a:rPr lang="es-ES_tradnl" sz="1100">
                <a:latin typeface="Century Gothic"/>
                <a:cs typeface="Century Gothic"/>
              </a:rPr>
              <a:t>As </a:t>
            </a:r>
            <a:r>
              <a:rPr lang="es-ES_tradnl" sz="1100" err="1">
                <a:latin typeface="Century Gothic"/>
                <a:cs typeface="Century Gothic"/>
              </a:rPr>
              <a:t>well</a:t>
            </a:r>
            <a:r>
              <a:rPr lang="es-ES_tradnl" sz="1100">
                <a:latin typeface="Century Gothic"/>
                <a:cs typeface="Century Gothic"/>
              </a:rPr>
              <a:t> as </a:t>
            </a:r>
            <a:r>
              <a:rPr lang="es-ES_tradnl" sz="1100" err="1">
                <a:latin typeface="Century Gothic"/>
                <a:cs typeface="Century Gothic"/>
              </a:rPr>
              <a:t>Class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Dojo</a:t>
            </a:r>
            <a:r>
              <a:rPr lang="es-ES_tradnl" sz="1100">
                <a:latin typeface="Century Gothic"/>
                <a:cs typeface="Century Gothic"/>
              </a:rPr>
              <a:t>!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408" y="4387811"/>
            <a:ext cx="282603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err="1">
                <a:latin typeface="Century Gothic"/>
                <a:cs typeface="Century Gothic"/>
              </a:rPr>
              <a:t>This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is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my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second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year</a:t>
            </a:r>
            <a:r>
              <a:rPr lang="es-ES_tradnl" sz="1100">
                <a:latin typeface="Century Gothic"/>
                <a:cs typeface="Century Gothic"/>
              </a:rPr>
              <a:t> of </a:t>
            </a:r>
            <a:r>
              <a:rPr lang="es-ES_tradnl" sz="1100" err="1">
                <a:latin typeface="Century Gothic"/>
                <a:cs typeface="Century Gothic"/>
              </a:rPr>
              <a:t>teaching</a:t>
            </a:r>
            <a:r>
              <a:rPr lang="es-ES_tradnl" sz="1100">
                <a:latin typeface="Century Gothic"/>
                <a:cs typeface="Century Gothic"/>
              </a:rPr>
              <a:t> kindergarten at Imagine Madison </a:t>
            </a:r>
            <a:r>
              <a:rPr lang="es-ES_tradnl" sz="1100" err="1">
                <a:latin typeface="Century Gothic"/>
                <a:cs typeface="Century Gothic"/>
              </a:rPr>
              <a:t>Avenue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School</a:t>
            </a:r>
            <a:r>
              <a:rPr lang="es-ES_tradnl" sz="1100">
                <a:latin typeface="Century Gothic"/>
                <a:cs typeface="Century Gothic"/>
              </a:rPr>
              <a:t> of Art, and I am so </a:t>
            </a:r>
            <a:r>
              <a:rPr lang="es-ES_tradnl" sz="1100" err="1">
                <a:latin typeface="Century Gothic"/>
                <a:cs typeface="Century Gothic"/>
              </a:rPr>
              <a:t>excited</a:t>
            </a:r>
            <a:r>
              <a:rPr lang="es-ES_tradnl" sz="1100">
                <a:latin typeface="Century Gothic"/>
                <a:cs typeface="Century Gothic"/>
              </a:rPr>
              <a:t> to </a:t>
            </a:r>
            <a:r>
              <a:rPr lang="es-ES_tradnl" sz="1100" err="1">
                <a:latin typeface="Century Gothic"/>
                <a:cs typeface="Century Gothic"/>
              </a:rPr>
              <a:t>teach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your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child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during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the</a:t>
            </a:r>
            <a:r>
              <a:rPr lang="es-ES_tradnl" sz="1100">
                <a:latin typeface="Century Gothic"/>
                <a:cs typeface="Century Gothic"/>
              </a:rPr>
              <a:t> 2018-2019 </a:t>
            </a:r>
            <a:r>
              <a:rPr lang="es-ES_tradnl" sz="1100" err="1">
                <a:latin typeface="Century Gothic"/>
                <a:cs typeface="Century Gothic"/>
              </a:rPr>
              <a:t>school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year</a:t>
            </a:r>
            <a:r>
              <a:rPr lang="es-ES_tradnl" sz="1100">
                <a:latin typeface="Century Gothic"/>
                <a:cs typeface="Century Gothic"/>
              </a:rPr>
              <a:t>! I </a:t>
            </a:r>
            <a:r>
              <a:rPr lang="es-ES_tradnl" sz="1100" err="1">
                <a:latin typeface="Century Gothic"/>
                <a:cs typeface="Century Gothic"/>
              </a:rPr>
              <a:t>earned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my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bachelor</a:t>
            </a:r>
            <a:r>
              <a:rPr lang="es-ES_tradnl" sz="1100">
                <a:latin typeface="Century Gothic"/>
                <a:cs typeface="Century Gothic"/>
              </a:rPr>
              <a:t> of </a:t>
            </a:r>
            <a:r>
              <a:rPr lang="es-ES_tradnl" sz="1100" err="1">
                <a:latin typeface="Century Gothic"/>
                <a:cs typeface="Century Gothic"/>
              </a:rPr>
              <a:t>science</a:t>
            </a:r>
            <a:r>
              <a:rPr lang="es-ES_tradnl" sz="1100">
                <a:latin typeface="Century Gothic"/>
                <a:cs typeface="Century Gothic"/>
              </a:rPr>
              <a:t> in </a:t>
            </a:r>
            <a:r>
              <a:rPr lang="es-ES_tradnl" sz="1100" err="1">
                <a:latin typeface="Century Gothic"/>
                <a:cs typeface="Century Gothic"/>
              </a:rPr>
              <a:t>Early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Childhood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Education</a:t>
            </a:r>
            <a:r>
              <a:rPr lang="es-ES_tradnl" sz="1100">
                <a:latin typeface="Century Gothic"/>
                <a:cs typeface="Century Gothic"/>
              </a:rPr>
              <a:t> (preK-3) </a:t>
            </a:r>
            <a:r>
              <a:rPr lang="es-ES_tradnl" sz="1100" err="1">
                <a:latin typeface="Century Gothic"/>
                <a:cs typeface="Century Gothic"/>
              </a:rPr>
              <a:t>from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The</a:t>
            </a:r>
            <a:r>
              <a:rPr lang="es-ES_tradnl" sz="1100">
                <a:latin typeface="Century Gothic"/>
                <a:cs typeface="Century Gothic"/>
              </a:rPr>
              <a:t> Ohio </a:t>
            </a:r>
            <a:r>
              <a:rPr lang="es-ES_tradnl" sz="1100" err="1">
                <a:latin typeface="Century Gothic"/>
                <a:cs typeface="Century Gothic"/>
              </a:rPr>
              <a:t>State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University</a:t>
            </a:r>
            <a:r>
              <a:rPr lang="es-ES_tradnl" sz="1100">
                <a:latin typeface="Century Gothic"/>
                <a:cs typeface="Century Gothic"/>
              </a:rPr>
              <a:t> in 2017. </a:t>
            </a:r>
            <a:r>
              <a:rPr lang="es-ES_tradnl" sz="1100" err="1">
                <a:latin typeface="Century Gothic"/>
                <a:cs typeface="Century Gothic"/>
              </a:rPr>
              <a:t>When</a:t>
            </a:r>
            <a:r>
              <a:rPr lang="es-ES_tradnl" sz="1100">
                <a:latin typeface="Century Gothic"/>
                <a:cs typeface="Century Gothic"/>
              </a:rPr>
              <a:t> I am </a:t>
            </a:r>
            <a:r>
              <a:rPr lang="es-ES_tradnl" sz="1100" err="1">
                <a:latin typeface="Century Gothic"/>
                <a:cs typeface="Century Gothic"/>
              </a:rPr>
              <a:t>not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teaching</a:t>
            </a:r>
            <a:r>
              <a:rPr lang="es-ES_tradnl" sz="1100">
                <a:latin typeface="Century Gothic"/>
                <a:cs typeface="Century Gothic"/>
              </a:rPr>
              <a:t>, I </a:t>
            </a:r>
            <a:r>
              <a:rPr lang="es-ES_tradnl" sz="1100" err="1">
                <a:latin typeface="Century Gothic"/>
                <a:cs typeface="Century Gothic"/>
              </a:rPr>
              <a:t>love</a:t>
            </a:r>
            <a:r>
              <a:rPr lang="es-ES_tradnl" sz="1100">
                <a:latin typeface="Century Gothic"/>
                <a:cs typeface="Century Gothic"/>
              </a:rPr>
              <a:t> to </a:t>
            </a:r>
            <a:r>
              <a:rPr lang="es-ES_tradnl" sz="1100" err="1">
                <a:latin typeface="Century Gothic"/>
                <a:cs typeface="Century Gothic"/>
              </a:rPr>
              <a:t>spend</a:t>
            </a:r>
            <a:r>
              <a:rPr lang="es-ES_tradnl" sz="1100">
                <a:latin typeface="Century Gothic"/>
                <a:cs typeface="Century Gothic"/>
              </a:rPr>
              <a:t> time </a:t>
            </a:r>
            <a:r>
              <a:rPr lang="es-ES_tradnl" sz="1100" err="1">
                <a:latin typeface="Century Gothic"/>
                <a:cs typeface="Century Gothic"/>
              </a:rPr>
              <a:t>with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my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husband</a:t>
            </a:r>
            <a:r>
              <a:rPr lang="es-ES_tradnl" sz="1100">
                <a:latin typeface="Century Gothic"/>
                <a:cs typeface="Century Gothic"/>
              </a:rPr>
              <a:t> and 3 </a:t>
            </a:r>
            <a:r>
              <a:rPr lang="es-ES_tradnl" sz="1100" err="1">
                <a:latin typeface="Century Gothic"/>
                <a:cs typeface="Century Gothic"/>
              </a:rPr>
              <a:t>year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old</a:t>
            </a:r>
            <a:r>
              <a:rPr lang="es-ES_tradnl" sz="1100">
                <a:latin typeface="Century Gothic"/>
                <a:cs typeface="Century Gothic"/>
              </a:rPr>
              <a:t> </a:t>
            </a:r>
            <a:r>
              <a:rPr lang="es-ES_tradnl" sz="1100" err="1">
                <a:latin typeface="Century Gothic"/>
                <a:cs typeface="Century Gothic"/>
              </a:rPr>
              <a:t>daughter</a:t>
            </a:r>
            <a:r>
              <a:rPr lang="es-ES_tradnl" sz="1100">
                <a:latin typeface="Century Gothic"/>
                <a:cs typeface="Century Gothic"/>
              </a:rPr>
              <a:t>, </a:t>
            </a:r>
            <a:r>
              <a:rPr lang="es-ES_tradnl" sz="1100" err="1">
                <a:latin typeface="Century Gothic"/>
                <a:cs typeface="Century Gothic"/>
              </a:rPr>
              <a:t>Miá</a:t>
            </a:r>
            <a:r>
              <a:rPr lang="es-ES_tradnl" sz="1100">
                <a:latin typeface="Century Gothic"/>
                <a:cs typeface="Century Gothic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1122" y="4338241"/>
            <a:ext cx="27582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Century Gothic"/>
                <a:cs typeface="Century Gothic"/>
              </a:rPr>
              <a:t>Once </a:t>
            </a:r>
            <a:r>
              <a:rPr lang="es-ES_tradnl" sz="1100" dirty="0" err="1">
                <a:latin typeface="Century Gothic"/>
                <a:cs typeface="Century Gothic"/>
              </a:rPr>
              <a:t>we</a:t>
            </a:r>
            <a:r>
              <a:rPr lang="es-ES_tradnl" sz="1100" dirty="0">
                <a:latin typeface="Century Gothic"/>
                <a:cs typeface="Century Gothic"/>
              </a:rPr>
              <a:t> are a </a:t>
            </a:r>
            <a:r>
              <a:rPr lang="es-ES_tradnl" sz="1100" dirty="0" err="1">
                <a:latin typeface="Century Gothic"/>
                <a:cs typeface="Century Gothic"/>
              </a:rPr>
              <a:t>couple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weeks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into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school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year</a:t>
            </a:r>
            <a:r>
              <a:rPr lang="es-ES_tradnl" sz="1100" dirty="0">
                <a:latin typeface="Century Gothic"/>
                <a:cs typeface="Century Gothic"/>
              </a:rPr>
              <a:t>, I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start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sending</a:t>
            </a:r>
            <a:r>
              <a:rPr lang="es-ES_tradnl" sz="1100" dirty="0">
                <a:latin typeface="Century Gothic"/>
                <a:cs typeface="Century Gothic"/>
              </a:rPr>
              <a:t> home a </a:t>
            </a:r>
            <a:r>
              <a:rPr lang="es-ES_tradnl" sz="1100" dirty="0" err="1">
                <a:latin typeface="Century Gothic"/>
                <a:cs typeface="Century Gothic"/>
              </a:rPr>
              <a:t>weekly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homework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packet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each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Monday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that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be </a:t>
            </a:r>
            <a:r>
              <a:rPr lang="es-ES_tradnl" sz="1100" dirty="0" err="1">
                <a:latin typeface="Century Gothic"/>
                <a:cs typeface="Century Gothic"/>
              </a:rPr>
              <a:t>completed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throughout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week</a:t>
            </a:r>
            <a:r>
              <a:rPr lang="es-ES_tradnl" sz="1100" dirty="0">
                <a:latin typeface="Century Gothic"/>
                <a:cs typeface="Century Gothic"/>
              </a:rPr>
              <a:t> and </a:t>
            </a:r>
            <a:r>
              <a:rPr lang="es-ES_tradnl" sz="1100" dirty="0" err="1">
                <a:latin typeface="Century Gothic"/>
                <a:cs typeface="Century Gothic"/>
              </a:rPr>
              <a:t>turned</a:t>
            </a:r>
            <a:r>
              <a:rPr lang="es-ES_tradnl" sz="1100" dirty="0">
                <a:latin typeface="Century Gothic"/>
                <a:cs typeface="Century Gothic"/>
              </a:rPr>
              <a:t> in </a:t>
            </a:r>
            <a:r>
              <a:rPr lang="es-ES_tradnl" sz="1100" dirty="0" err="1">
                <a:latin typeface="Century Gothic"/>
                <a:cs typeface="Century Gothic"/>
              </a:rPr>
              <a:t>each</a:t>
            </a:r>
            <a:r>
              <a:rPr lang="es-ES_tradnl" sz="1100" dirty="0">
                <a:latin typeface="Century Gothic"/>
                <a:cs typeface="Century Gothic"/>
              </a:rPr>
              <a:t> Friday! </a:t>
            </a:r>
            <a:r>
              <a:rPr lang="es-ES_tradnl" sz="1100" dirty="0" err="1">
                <a:latin typeface="Century Gothic"/>
                <a:cs typeface="Century Gothic"/>
              </a:rPr>
              <a:t>Some</a:t>
            </a:r>
            <a:r>
              <a:rPr lang="es-ES_tradnl" sz="1100" dirty="0">
                <a:latin typeface="Century Gothic"/>
                <a:cs typeface="Century Gothic"/>
              </a:rPr>
              <a:t> of </a:t>
            </a:r>
            <a:r>
              <a:rPr lang="es-ES_tradnl" sz="1100" dirty="0" err="1">
                <a:latin typeface="Century Gothic"/>
                <a:cs typeface="Century Gothic"/>
              </a:rPr>
              <a:t>the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directions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need</a:t>
            </a:r>
            <a:r>
              <a:rPr lang="es-ES_tradnl" sz="1100" dirty="0">
                <a:latin typeface="Century Gothic"/>
                <a:cs typeface="Century Gothic"/>
              </a:rPr>
              <a:t> to be </a:t>
            </a:r>
            <a:r>
              <a:rPr lang="es-ES_tradnl" sz="1100" dirty="0" err="1">
                <a:latin typeface="Century Gothic"/>
                <a:cs typeface="Century Gothic"/>
              </a:rPr>
              <a:t>read</a:t>
            </a:r>
            <a:r>
              <a:rPr lang="es-ES_tradnl" sz="1100" dirty="0">
                <a:latin typeface="Century Gothic"/>
                <a:cs typeface="Century Gothic"/>
              </a:rPr>
              <a:t> to </a:t>
            </a:r>
            <a:r>
              <a:rPr lang="es-ES_tradnl" sz="1100" dirty="0" err="1">
                <a:latin typeface="Century Gothic"/>
                <a:cs typeface="Century Gothic"/>
              </a:rPr>
              <a:t>your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child</a:t>
            </a:r>
            <a:r>
              <a:rPr lang="es-ES_tradnl" sz="1100" dirty="0">
                <a:latin typeface="Century Gothic"/>
                <a:cs typeface="Century Gothic"/>
              </a:rPr>
              <a:t> in </a:t>
            </a:r>
            <a:r>
              <a:rPr lang="es-ES_tradnl" sz="1100" dirty="0" err="1">
                <a:latin typeface="Century Gothic"/>
                <a:cs typeface="Century Gothic"/>
              </a:rPr>
              <a:t>order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for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them</a:t>
            </a:r>
            <a:r>
              <a:rPr lang="es-ES_tradnl" sz="1100" dirty="0">
                <a:latin typeface="Century Gothic"/>
                <a:cs typeface="Century Gothic"/>
              </a:rPr>
              <a:t> to complete </a:t>
            </a:r>
            <a:r>
              <a:rPr lang="es-ES_tradnl" sz="1100" dirty="0" err="1">
                <a:latin typeface="Century Gothic"/>
                <a:cs typeface="Century Gothic"/>
              </a:rPr>
              <a:t>their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homework</a:t>
            </a:r>
            <a:r>
              <a:rPr lang="es-ES_tradnl" sz="1100" dirty="0">
                <a:latin typeface="Century Gothic"/>
                <a:cs typeface="Century Gothic"/>
              </a:rPr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2865" y="8486111"/>
            <a:ext cx="564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>
                <a:latin typeface="Century Gothic"/>
                <a:cs typeface="Century Gothic"/>
              </a:rPr>
              <a:t>The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class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website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contains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the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daily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schedule</a:t>
            </a:r>
            <a:r>
              <a:rPr lang="es-ES_tradnl" sz="1200">
                <a:latin typeface="Century Gothic"/>
                <a:cs typeface="Century Gothic"/>
              </a:rPr>
              <a:t>, </a:t>
            </a:r>
            <a:r>
              <a:rPr lang="es-ES_tradnl" sz="1200" err="1">
                <a:latin typeface="Century Gothic"/>
                <a:cs typeface="Century Gothic"/>
              </a:rPr>
              <a:t>upcoming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events</a:t>
            </a:r>
            <a:r>
              <a:rPr lang="es-ES_tradnl" sz="1200">
                <a:latin typeface="Century Gothic"/>
                <a:cs typeface="Century Gothic"/>
              </a:rPr>
              <a:t> and </a:t>
            </a:r>
            <a:r>
              <a:rPr lang="es-ES_tradnl" sz="1200" err="1">
                <a:latin typeface="Century Gothic"/>
                <a:cs typeface="Century Gothic"/>
              </a:rPr>
              <a:t>pictures</a:t>
            </a:r>
            <a:r>
              <a:rPr lang="es-ES_tradnl" sz="1200">
                <a:latin typeface="Century Gothic"/>
                <a:cs typeface="Century Gothic"/>
              </a:rPr>
              <a:t> of </a:t>
            </a:r>
            <a:r>
              <a:rPr lang="es-ES_tradnl" sz="1200" err="1">
                <a:latin typeface="Century Gothic"/>
                <a:cs typeface="Century Gothic"/>
              </a:rPr>
              <a:t>the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class</a:t>
            </a:r>
            <a:r>
              <a:rPr lang="es-ES_tradnl" sz="1200">
                <a:latin typeface="Century Gothic"/>
                <a:cs typeface="Century Gothic"/>
              </a:rPr>
              <a:t>! </a:t>
            </a:r>
            <a:r>
              <a:rPr lang="es-ES_tradnl" sz="1200" err="1">
                <a:latin typeface="Century Gothic"/>
                <a:cs typeface="Century Gothic"/>
              </a:rPr>
              <a:t>Check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the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website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for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first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day</a:t>
            </a:r>
            <a:r>
              <a:rPr lang="es-ES_tradnl" sz="1200">
                <a:latin typeface="Century Gothic"/>
                <a:cs typeface="Century Gothic"/>
              </a:rPr>
              <a:t> </a:t>
            </a:r>
            <a:r>
              <a:rPr lang="es-ES_tradnl" sz="1200" err="1">
                <a:latin typeface="Century Gothic"/>
                <a:cs typeface="Century Gothic"/>
              </a:rPr>
              <a:t>photos</a:t>
            </a:r>
            <a:r>
              <a:rPr lang="es-ES_tradnl" sz="1200">
                <a:latin typeface="Century Gothic"/>
                <a:cs typeface="Century Gothic"/>
              </a:rPr>
              <a:t>! 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4166" y="8113401"/>
            <a:ext cx="19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err="1">
                <a:latin typeface="Century Gothic"/>
                <a:cs typeface="Century Gothic"/>
              </a:rPr>
              <a:t>Class</a:t>
            </a:r>
            <a:r>
              <a:rPr lang="es-ES_tradnl" b="1">
                <a:latin typeface="Century Gothic"/>
                <a:cs typeface="Century Gothic"/>
              </a:rPr>
              <a:t> </a:t>
            </a:r>
            <a:r>
              <a:rPr lang="es-ES_tradnl" b="1" err="1">
                <a:latin typeface="Century Gothic"/>
                <a:cs typeface="Century Gothic"/>
              </a:rPr>
              <a:t>Website</a:t>
            </a:r>
            <a:endParaRPr lang="es-ES_tradnl" b="1">
              <a:latin typeface="Century Gothic"/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7408" y="1622587"/>
            <a:ext cx="294573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Century Gothic"/>
                <a:cs typeface="Century Gothic"/>
              </a:rPr>
              <a:t>By </a:t>
            </a:r>
            <a:r>
              <a:rPr lang="es-ES_tradnl" sz="1100" dirty="0" err="1">
                <a:latin typeface="Century Gothic"/>
                <a:cs typeface="Century Gothic"/>
              </a:rPr>
              <a:t>the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end</a:t>
            </a:r>
            <a:r>
              <a:rPr lang="es-ES_tradnl" sz="1100" dirty="0">
                <a:latin typeface="Century Gothic"/>
                <a:cs typeface="Century Gothic"/>
              </a:rPr>
              <a:t> of </a:t>
            </a:r>
            <a:r>
              <a:rPr lang="es-ES_tradnl" sz="1100" dirty="0" err="1">
                <a:latin typeface="Century Gothic"/>
                <a:cs typeface="Century Gothic"/>
              </a:rPr>
              <a:t>the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year</a:t>
            </a:r>
            <a:r>
              <a:rPr lang="es-ES_tradnl" sz="1100" dirty="0">
                <a:latin typeface="Century Gothic"/>
                <a:cs typeface="Century Gothic"/>
              </a:rPr>
              <a:t>, </a:t>
            </a:r>
            <a:r>
              <a:rPr lang="es-ES_tradnl" sz="1100" dirty="0" err="1">
                <a:latin typeface="Century Gothic"/>
                <a:cs typeface="Century Gothic"/>
              </a:rPr>
              <a:t>your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kindergartener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be </a:t>
            </a:r>
            <a:r>
              <a:rPr lang="es-ES_tradnl" sz="1100" dirty="0" err="1">
                <a:latin typeface="Century Gothic"/>
                <a:cs typeface="Century Gothic"/>
              </a:rPr>
              <a:t>expected</a:t>
            </a:r>
            <a:r>
              <a:rPr lang="es-ES_tradnl" sz="1100" dirty="0">
                <a:latin typeface="Century Gothic"/>
                <a:cs typeface="Century Gothic"/>
              </a:rPr>
              <a:t> to </a:t>
            </a:r>
            <a:r>
              <a:rPr lang="es-ES_tradnl" sz="1100" dirty="0" err="1">
                <a:latin typeface="Century Gothic"/>
                <a:cs typeface="Century Gothic"/>
              </a:rPr>
              <a:t>know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all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letters</a:t>
            </a:r>
            <a:r>
              <a:rPr lang="es-ES_tradnl" sz="1100" dirty="0">
                <a:latin typeface="Century Gothic"/>
                <a:cs typeface="Century Gothic"/>
              </a:rPr>
              <a:t> and </a:t>
            </a:r>
            <a:r>
              <a:rPr lang="es-ES_tradnl" sz="1100" dirty="0" err="1">
                <a:latin typeface="Century Gothic"/>
                <a:cs typeface="Century Gothic"/>
              </a:rPr>
              <a:t>letter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sounds</a:t>
            </a:r>
            <a:r>
              <a:rPr lang="es-ES_tradnl" sz="1100" dirty="0">
                <a:latin typeface="Century Gothic"/>
                <a:cs typeface="Century Gothic"/>
              </a:rPr>
              <a:t>, 100 </a:t>
            </a:r>
            <a:r>
              <a:rPr lang="es-ES_tradnl" sz="1100" dirty="0" err="1">
                <a:latin typeface="Century Gothic"/>
                <a:cs typeface="Century Gothic"/>
              </a:rPr>
              <a:t>sight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words</a:t>
            </a:r>
            <a:r>
              <a:rPr lang="es-ES_tradnl" sz="1100" dirty="0">
                <a:latin typeface="Century Gothic"/>
                <a:cs typeface="Century Gothic"/>
              </a:rPr>
              <a:t>, be </a:t>
            </a:r>
            <a:r>
              <a:rPr lang="es-ES_tradnl" sz="1100" dirty="0" err="1">
                <a:latin typeface="Century Gothic"/>
                <a:cs typeface="Century Gothic"/>
              </a:rPr>
              <a:t>able</a:t>
            </a:r>
            <a:r>
              <a:rPr lang="es-ES_tradnl" sz="1100" dirty="0">
                <a:latin typeface="Century Gothic"/>
                <a:cs typeface="Century Gothic"/>
              </a:rPr>
              <a:t> to </a:t>
            </a:r>
            <a:r>
              <a:rPr lang="es-ES_tradnl" sz="1100" dirty="0" err="1">
                <a:latin typeface="Century Gothic"/>
                <a:cs typeface="Century Gothic"/>
              </a:rPr>
              <a:t>count</a:t>
            </a:r>
            <a:r>
              <a:rPr lang="es-ES_tradnl" sz="1100" dirty="0">
                <a:latin typeface="Century Gothic"/>
                <a:cs typeface="Century Gothic"/>
              </a:rPr>
              <a:t> to 100 </a:t>
            </a:r>
            <a:r>
              <a:rPr lang="es-ES_tradnl" sz="1100" dirty="0" err="1">
                <a:latin typeface="Century Gothic"/>
                <a:cs typeface="Century Gothic"/>
              </a:rPr>
              <a:t>by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tens</a:t>
            </a:r>
            <a:r>
              <a:rPr lang="es-ES_tradnl" sz="1100" dirty="0">
                <a:latin typeface="Century Gothic"/>
                <a:cs typeface="Century Gothic"/>
              </a:rPr>
              <a:t> and </a:t>
            </a:r>
            <a:r>
              <a:rPr lang="es-ES_tradnl" sz="1100" dirty="0" err="1">
                <a:latin typeface="Century Gothic"/>
                <a:cs typeface="Century Gothic"/>
              </a:rPr>
              <a:t>ones</a:t>
            </a:r>
            <a:r>
              <a:rPr lang="es-ES_tradnl" sz="1100" dirty="0">
                <a:latin typeface="Century Gothic"/>
                <a:cs typeface="Century Gothic"/>
              </a:rPr>
              <a:t>, be </a:t>
            </a:r>
            <a:r>
              <a:rPr lang="es-ES_tradnl" sz="1100" dirty="0" err="1">
                <a:latin typeface="Century Gothic"/>
                <a:cs typeface="Century Gothic"/>
              </a:rPr>
              <a:t>able</a:t>
            </a:r>
            <a:r>
              <a:rPr lang="es-ES_tradnl" sz="1100" dirty="0">
                <a:latin typeface="Century Gothic"/>
                <a:cs typeface="Century Gothic"/>
              </a:rPr>
              <a:t> to </a:t>
            </a:r>
            <a:r>
              <a:rPr lang="es-ES_tradnl" sz="1100" dirty="0" err="1">
                <a:latin typeface="Century Gothic"/>
                <a:cs typeface="Century Gothic"/>
              </a:rPr>
              <a:t>rhyme</a:t>
            </a:r>
            <a:r>
              <a:rPr lang="es-ES_tradnl" sz="1100" dirty="0">
                <a:latin typeface="Century Gothic"/>
                <a:cs typeface="Century Gothic"/>
              </a:rPr>
              <a:t>, be </a:t>
            </a:r>
            <a:r>
              <a:rPr lang="es-ES_tradnl" sz="1100" dirty="0" err="1">
                <a:latin typeface="Century Gothic"/>
                <a:cs typeface="Century Gothic"/>
              </a:rPr>
              <a:t>able</a:t>
            </a:r>
            <a:r>
              <a:rPr lang="es-ES_tradnl" sz="1100" dirty="0">
                <a:latin typeface="Century Gothic"/>
                <a:cs typeface="Century Gothic"/>
              </a:rPr>
              <a:t> to </a:t>
            </a:r>
            <a:r>
              <a:rPr lang="es-ES_tradnl" sz="1100" dirty="0" err="1">
                <a:latin typeface="Century Gothic"/>
                <a:cs typeface="Century Gothic"/>
              </a:rPr>
              <a:t>read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small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words</a:t>
            </a:r>
            <a:r>
              <a:rPr lang="es-ES_tradnl" sz="1100" dirty="0">
                <a:latin typeface="Century Gothic"/>
                <a:cs typeface="Century Gothic"/>
              </a:rPr>
              <a:t> (ex. </a:t>
            </a:r>
            <a:r>
              <a:rPr lang="es-ES_tradnl" sz="1100" dirty="0" err="1">
                <a:latin typeface="Century Gothic"/>
                <a:cs typeface="Century Gothic"/>
              </a:rPr>
              <a:t>cat</a:t>
            </a:r>
            <a:r>
              <a:rPr lang="es-ES_tradnl" sz="1100" dirty="0">
                <a:latin typeface="Century Gothic"/>
                <a:cs typeface="Century Gothic"/>
              </a:rPr>
              <a:t>, </a:t>
            </a:r>
            <a:r>
              <a:rPr lang="es-ES_tradnl" sz="1100" dirty="0" err="1">
                <a:latin typeface="Century Gothic"/>
                <a:cs typeface="Century Gothic"/>
              </a:rPr>
              <a:t>yet</a:t>
            </a:r>
            <a:r>
              <a:rPr lang="es-ES_tradnl" sz="1100" dirty="0">
                <a:latin typeface="Century Gothic"/>
                <a:cs typeface="Century Gothic"/>
              </a:rPr>
              <a:t>, </a:t>
            </a:r>
            <a:r>
              <a:rPr lang="es-ES_tradnl" sz="1100" dirty="0" err="1">
                <a:latin typeface="Century Gothic"/>
                <a:cs typeface="Century Gothic"/>
              </a:rPr>
              <a:t>sun</a:t>
            </a:r>
            <a:r>
              <a:rPr lang="es-ES_tradnl" sz="1100" dirty="0">
                <a:latin typeface="Century Gothic"/>
                <a:cs typeface="Century Gothic"/>
              </a:rPr>
              <a:t>), </a:t>
            </a:r>
            <a:r>
              <a:rPr lang="es-ES_tradnl" sz="1100" dirty="0" err="1">
                <a:latin typeface="Century Gothic"/>
                <a:cs typeface="Century Gothic"/>
              </a:rPr>
              <a:t>along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with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other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standards</a:t>
            </a:r>
            <a:r>
              <a:rPr lang="es-ES_tradnl" sz="1100" dirty="0">
                <a:latin typeface="Century Gothic"/>
                <a:cs typeface="Century Gothic"/>
              </a:rPr>
              <a:t>. </a:t>
            </a:r>
            <a:r>
              <a:rPr lang="es-ES_tradnl" sz="1100" dirty="0" err="1">
                <a:latin typeface="Century Gothic"/>
                <a:cs typeface="Century Gothic"/>
              </a:rPr>
              <a:t>All</a:t>
            </a:r>
            <a:r>
              <a:rPr lang="es-ES_tradnl" sz="1100" dirty="0">
                <a:latin typeface="Century Gothic"/>
                <a:cs typeface="Century Gothic"/>
              </a:rPr>
              <a:t> of </a:t>
            </a:r>
            <a:r>
              <a:rPr lang="es-ES_tradnl" sz="1100" dirty="0" err="1">
                <a:latin typeface="Century Gothic"/>
                <a:cs typeface="Century Gothic"/>
              </a:rPr>
              <a:t>these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goals</a:t>
            </a:r>
            <a:r>
              <a:rPr lang="es-ES_tradnl" sz="1100" dirty="0">
                <a:latin typeface="Century Gothic"/>
                <a:cs typeface="Century Gothic"/>
              </a:rPr>
              <a:t> are </a:t>
            </a:r>
            <a:r>
              <a:rPr lang="es-ES_tradnl" sz="1100" dirty="0" err="1">
                <a:latin typeface="Century Gothic"/>
                <a:cs typeface="Century Gothic"/>
              </a:rPr>
              <a:t>possible</a:t>
            </a:r>
            <a:r>
              <a:rPr lang="es-ES_tradnl" sz="1100" dirty="0">
                <a:latin typeface="Century Gothic"/>
                <a:cs typeface="Century Gothic"/>
              </a:rPr>
              <a:t> and </a:t>
            </a:r>
            <a:r>
              <a:rPr lang="es-ES_tradnl" sz="1100" dirty="0" err="1">
                <a:latin typeface="Century Gothic"/>
                <a:cs typeface="Century Gothic"/>
              </a:rPr>
              <a:t>easily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accomplished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with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good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attendance</a:t>
            </a:r>
            <a:r>
              <a:rPr lang="es-ES_tradnl" sz="1100" dirty="0">
                <a:latin typeface="Century Gothic"/>
                <a:cs typeface="Century Gothic"/>
              </a:rPr>
              <a:t>, a positive </a:t>
            </a:r>
            <a:r>
              <a:rPr lang="es-ES_tradnl" sz="1100" dirty="0" err="1">
                <a:latin typeface="Century Gothic"/>
                <a:cs typeface="Century Gothic"/>
              </a:rPr>
              <a:t>attitude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toward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school</a:t>
            </a:r>
            <a:r>
              <a:rPr lang="es-ES_tradnl" sz="1100" dirty="0">
                <a:latin typeface="Century Gothic"/>
                <a:cs typeface="Century Gothic"/>
              </a:rPr>
              <a:t>, and </a:t>
            </a:r>
            <a:r>
              <a:rPr lang="es-ES_tradnl" sz="1100" dirty="0" err="1">
                <a:latin typeface="Century Gothic"/>
                <a:cs typeface="Century Gothic"/>
              </a:rPr>
              <a:t>by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practicing</a:t>
            </a:r>
            <a:r>
              <a:rPr lang="es-ES_tradnl" sz="1100" dirty="0">
                <a:latin typeface="Century Gothic"/>
                <a:cs typeface="Century Gothic"/>
              </a:rPr>
              <a:t> at home!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23259" y="1563876"/>
            <a:ext cx="265058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err="1">
                <a:latin typeface="Century Gothic"/>
                <a:cs typeface="Century Gothic"/>
              </a:rPr>
              <a:t>Class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Dojo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is</a:t>
            </a:r>
            <a:r>
              <a:rPr lang="es-ES_tradnl" sz="1100" dirty="0">
                <a:latin typeface="Century Gothic"/>
                <a:cs typeface="Century Gothic"/>
              </a:rPr>
              <a:t> a </a:t>
            </a:r>
            <a:r>
              <a:rPr lang="es-ES_tradnl" sz="1100" dirty="0" err="1">
                <a:latin typeface="Century Gothic"/>
                <a:cs typeface="Century Gothic"/>
              </a:rPr>
              <a:t>website</a:t>
            </a:r>
            <a:r>
              <a:rPr lang="es-ES_tradnl" sz="1100" dirty="0">
                <a:latin typeface="Century Gothic"/>
                <a:cs typeface="Century Gothic"/>
              </a:rPr>
              <a:t>/app </a:t>
            </a:r>
            <a:r>
              <a:rPr lang="es-ES_tradnl" sz="1100" dirty="0" err="1">
                <a:latin typeface="Century Gothic"/>
                <a:cs typeface="Century Gothic"/>
              </a:rPr>
              <a:t>that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is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used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school-wide</a:t>
            </a:r>
            <a:r>
              <a:rPr lang="es-ES_tradnl" sz="1100" dirty="0">
                <a:latin typeface="Century Gothic"/>
                <a:cs typeface="Century Gothic"/>
              </a:rPr>
              <a:t>. </a:t>
            </a:r>
            <a:r>
              <a:rPr lang="es-ES_tradnl" sz="1100" dirty="0" err="1">
                <a:latin typeface="Century Gothic"/>
                <a:cs typeface="Century Gothic"/>
              </a:rPr>
              <a:t>Class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Dojo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allows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for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easy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teacher-parent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communication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through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messaging</a:t>
            </a:r>
            <a:r>
              <a:rPr lang="es-ES_tradnl" sz="1100" dirty="0">
                <a:latin typeface="Century Gothic"/>
                <a:cs typeface="Century Gothic"/>
              </a:rPr>
              <a:t>. </a:t>
            </a:r>
            <a:r>
              <a:rPr lang="es-ES_tradnl" sz="1100" dirty="0" err="1">
                <a:latin typeface="Century Gothic"/>
                <a:cs typeface="Century Gothic"/>
              </a:rPr>
              <a:t>Class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Dojo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is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also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used</a:t>
            </a:r>
            <a:r>
              <a:rPr lang="es-ES_tradnl" sz="1100" dirty="0">
                <a:latin typeface="Century Gothic"/>
                <a:cs typeface="Century Gothic"/>
              </a:rPr>
              <a:t> to </a:t>
            </a:r>
            <a:r>
              <a:rPr lang="es-ES_tradnl" sz="1100" dirty="0" err="1">
                <a:latin typeface="Century Gothic"/>
                <a:cs typeface="Century Gothic"/>
              </a:rPr>
              <a:t>track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your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child’s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behavior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throughout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day</a:t>
            </a:r>
            <a:r>
              <a:rPr lang="es-ES_tradnl" sz="1100" dirty="0">
                <a:latin typeface="Century Gothic"/>
                <a:cs typeface="Century Gothic"/>
              </a:rPr>
              <a:t>. He/</a:t>
            </a:r>
            <a:r>
              <a:rPr lang="es-ES_tradnl" sz="1100" dirty="0" err="1">
                <a:latin typeface="Century Gothic"/>
                <a:cs typeface="Century Gothic"/>
              </a:rPr>
              <a:t>she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gain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points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for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being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on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task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throughout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the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day</a:t>
            </a:r>
            <a:r>
              <a:rPr lang="es-ES_tradnl" sz="1100" dirty="0">
                <a:latin typeface="Century Gothic"/>
                <a:cs typeface="Century Gothic"/>
              </a:rPr>
              <a:t> and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lose </a:t>
            </a:r>
            <a:r>
              <a:rPr lang="es-ES_tradnl" sz="1100" dirty="0" err="1">
                <a:latin typeface="Century Gothic"/>
                <a:cs typeface="Century Gothic"/>
              </a:rPr>
              <a:t>points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for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being</a:t>
            </a:r>
            <a:r>
              <a:rPr lang="es-ES_tradnl" sz="1100" dirty="0">
                <a:latin typeface="Century Gothic"/>
                <a:cs typeface="Century Gothic"/>
              </a:rPr>
              <a:t> off </a:t>
            </a:r>
            <a:r>
              <a:rPr lang="es-ES_tradnl" sz="1100" dirty="0" err="1">
                <a:latin typeface="Century Gothic"/>
                <a:cs typeface="Century Gothic"/>
              </a:rPr>
              <a:t>task</a:t>
            </a:r>
            <a:r>
              <a:rPr lang="es-ES_tradnl" sz="1100" dirty="0">
                <a:latin typeface="Century Gothic"/>
                <a:cs typeface="Century Gothic"/>
              </a:rPr>
              <a:t>. I </a:t>
            </a:r>
            <a:r>
              <a:rPr lang="es-ES_tradnl" sz="1100" dirty="0" err="1">
                <a:latin typeface="Century Gothic"/>
                <a:cs typeface="Century Gothic"/>
              </a:rPr>
              <a:t>will</a:t>
            </a:r>
            <a:r>
              <a:rPr lang="es-ES_tradnl" sz="1100" dirty="0">
                <a:latin typeface="Century Gothic"/>
                <a:cs typeface="Century Gothic"/>
              </a:rPr>
              <a:t> use </a:t>
            </a:r>
            <a:r>
              <a:rPr lang="es-ES_tradnl" sz="1100" dirty="0" err="1">
                <a:latin typeface="Century Gothic"/>
                <a:cs typeface="Century Gothic"/>
              </a:rPr>
              <a:t>your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phone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number</a:t>
            </a:r>
            <a:r>
              <a:rPr lang="es-ES_tradnl" sz="1100" dirty="0">
                <a:latin typeface="Century Gothic"/>
                <a:cs typeface="Century Gothic"/>
              </a:rPr>
              <a:t> to </a:t>
            </a:r>
            <a:r>
              <a:rPr lang="es-ES_tradnl" sz="1100" dirty="0" err="1">
                <a:latin typeface="Century Gothic"/>
                <a:cs typeface="Century Gothic"/>
              </a:rPr>
              <a:t>send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you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an</a:t>
            </a:r>
            <a:r>
              <a:rPr lang="es-ES_tradnl" sz="1100" dirty="0">
                <a:latin typeface="Century Gothic"/>
                <a:cs typeface="Century Gothic"/>
              </a:rPr>
              <a:t> </a:t>
            </a:r>
            <a:r>
              <a:rPr lang="es-ES_tradnl" sz="1100" dirty="0" err="1">
                <a:latin typeface="Century Gothic"/>
                <a:cs typeface="Century Gothic"/>
              </a:rPr>
              <a:t>invitation</a:t>
            </a:r>
            <a:r>
              <a:rPr lang="es-ES_tradnl" sz="1100" dirty="0">
                <a:latin typeface="Century Gothic"/>
                <a:cs typeface="Century Gothic"/>
              </a:rPr>
              <a:t> to </a:t>
            </a:r>
            <a:r>
              <a:rPr lang="es-ES_tradnl" sz="1100" dirty="0" err="1">
                <a:latin typeface="Century Gothic"/>
                <a:cs typeface="Century Gothic"/>
              </a:rPr>
              <a:t>join</a:t>
            </a:r>
            <a:r>
              <a:rPr lang="es-ES_tradnl" sz="1100" dirty="0">
                <a:latin typeface="Century Gothic"/>
                <a:cs typeface="Century Gothic"/>
              </a:rPr>
              <a:t>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BF1DB-B76B-A048-94B5-C7DB02B30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3" y="279685"/>
            <a:ext cx="6657121" cy="473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8534C9-419F-2345-8C2E-C7E2C5502B4B}"/>
              </a:ext>
            </a:extLst>
          </p:cNvPr>
          <p:cNvSpPr txBox="1"/>
          <p:nvPr/>
        </p:nvSpPr>
        <p:spPr>
          <a:xfrm>
            <a:off x="2906486" y="350056"/>
            <a:ext cx="126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Welcome</a:t>
            </a:r>
            <a:r>
              <a:rPr lang="en-US"/>
              <a:t>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62D70-3071-FF48-B2F4-5CB6E1B3744D}"/>
              </a:ext>
            </a:extLst>
          </p:cNvPr>
          <p:cNvSpPr txBox="1"/>
          <p:nvPr/>
        </p:nvSpPr>
        <p:spPr>
          <a:xfrm>
            <a:off x="2354110" y="8113401"/>
            <a:ext cx="279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gonzalesgradek.weebly.com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A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3345"/>
            <a:ext cx="6858000" cy="2308324"/>
          </a:xfrm>
          <a:prstGeom prst="rect">
            <a:avLst/>
          </a:prstGeom>
          <a:solidFill>
            <a:srgbClr val="E771E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A big thanks to Pixel Paper Prints - </a:t>
            </a:r>
            <a:r>
              <a:rPr lang="en-US"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  <a:hlinkClick r:id="rId2"/>
              </a:rPr>
              <a:t>http://www.etsy.com/shop/pixelpaperprints</a:t>
            </a:r>
            <a:r>
              <a:rPr lang="en-US"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  and Sweet Shoppe Designs - </a:t>
            </a:r>
            <a:r>
              <a:rPr lang="en-US"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  <a:hlinkClick r:id="rId3"/>
              </a:rPr>
              <a:t>http://www.sweetshoppedesigns.com/</a:t>
            </a:r>
            <a:r>
              <a:rPr lang="en-US"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  for their beautiful artwork.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7943672"/>
            <a:ext cx="6858000" cy="1200328"/>
          </a:xfrm>
          <a:prstGeom prst="rect">
            <a:avLst/>
          </a:prstGeom>
          <a:solidFill>
            <a:srgbClr val="E771E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/>
                <a:cs typeface="Arial"/>
              </a:rPr>
              <a:t>For more from </a:t>
            </a:r>
            <a:r>
              <a:rPr lang="en-US" sz="2400" b="1" err="1">
                <a:latin typeface="Arial"/>
                <a:cs typeface="Arial"/>
              </a:rPr>
              <a:t>FlapJack</a:t>
            </a:r>
            <a:r>
              <a:rPr lang="en-US" sz="2400" b="1">
                <a:latin typeface="Arial"/>
                <a:cs typeface="Arial"/>
              </a:rPr>
              <a:t>, click here - </a:t>
            </a:r>
            <a:r>
              <a:rPr lang="en-US" sz="2400" b="1">
                <a:latin typeface="Arial"/>
                <a:cs typeface="Arial"/>
                <a:hlinkClick r:id="rId4"/>
              </a:rPr>
              <a:t>http://www.teacherspayteachers.com/Store/Flapjack-Educational-Resources</a:t>
            </a:r>
            <a:r>
              <a:rPr lang="en-US" sz="2400" b="1">
                <a:latin typeface="Arial"/>
                <a:cs typeface="Arial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078" y="273538"/>
            <a:ext cx="6417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err="1"/>
              <a:t>Before</a:t>
            </a:r>
            <a:r>
              <a:rPr lang="es-ES_tradnl" sz="2000"/>
              <a:t> </a:t>
            </a:r>
            <a:r>
              <a:rPr lang="es-ES_tradnl" sz="2000" err="1"/>
              <a:t>sending</a:t>
            </a:r>
            <a:r>
              <a:rPr lang="es-ES_tradnl" sz="2000"/>
              <a:t> </a:t>
            </a:r>
            <a:r>
              <a:rPr lang="es-ES_tradnl" sz="2000" err="1"/>
              <a:t>to</a:t>
            </a:r>
            <a:r>
              <a:rPr lang="es-ES_tradnl" sz="2000"/>
              <a:t> </a:t>
            </a:r>
            <a:r>
              <a:rPr lang="es-ES_tradnl" sz="2000" err="1"/>
              <a:t>parents</a:t>
            </a:r>
            <a:r>
              <a:rPr lang="es-ES_tradnl" sz="2000"/>
              <a:t>, be </a:t>
            </a:r>
            <a:r>
              <a:rPr lang="es-ES_tradnl" sz="2000" err="1"/>
              <a:t>sure</a:t>
            </a:r>
            <a:r>
              <a:rPr lang="es-ES_tradnl" sz="2000"/>
              <a:t> </a:t>
            </a:r>
            <a:r>
              <a:rPr lang="es-ES_tradnl" sz="2000" err="1"/>
              <a:t>to</a:t>
            </a:r>
            <a:r>
              <a:rPr lang="es-ES_tradnl" sz="2000"/>
              <a:t> </a:t>
            </a:r>
            <a:r>
              <a:rPr lang="es-ES_tradnl" sz="2000" err="1"/>
              <a:t>delete</a:t>
            </a:r>
            <a:r>
              <a:rPr lang="es-ES_tradnl" sz="2000"/>
              <a:t> </a:t>
            </a:r>
            <a:r>
              <a:rPr lang="es-ES_tradnl" sz="2000" err="1"/>
              <a:t>this</a:t>
            </a:r>
            <a:r>
              <a:rPr lang="es-ES_tradnl" sz="2000"/>
              <a:t> </a:t>
            </a:r>
            <a:r>
              <a:rPr lang="es-ES_tradnl" sz="2000" err="1"/>
              <a:t>slide</a:t>
            </a:r>
            <a:r>
              <a:rPr lang="es-ES_tradnl" sz="2000"/>
              <a:t> and </a:t>
            </a:r>
            <a:r>
              <a:rPr lang="es-ES_tradnl" sz="2000" err="1"/>
              <a:t>save</a:t>
            </a:r>
            <a:r>
              <a:rPr lang="es-ES_tradnl" sz="2000"/>
              <a:t> </a:t>
            </a:r>
            <a:r>
              <a:rPr lang="es-ES_tradnl" sz="2000" err="1"/>
              <a:t>your</a:t>
            </a:r>
            <a:r>
              <a:rPr lang="es-ES_tradnl" sz="2000"/>
              <a:t> </a:t>
            </a:r>
            <a:r>
              <a:rPr lang="es-ES_tradnl" sz="2000" err="1"/>
              <a:t>newsletter</a:t>
            </a:r>
            <a:r>
              <a:rPr lang="es-ES_tradnl" sz="2000"/>
              <a:t> as a PDF file so </a:t>
            </a:r>
            <a:r>
              <a:rPr lang="es-ES_tradnl" sz="2000" err="1"/>
              <a:t>the</a:t>
            </a:r>
            <a:r>
              <a:rPr lang="es-ES_tradnl" sz="2000"/>
              <a:t> </a:t>
            </a:r>
            <a:r>
              <a:rPr lang="es-ES_tradnl" sz="2000" err="1"/>
              <a:t>format</a:t>
            </a:r>
            <a:r>
              <a:rPr lang="es-ES_tradnl" sz="2000"/>
              <a:t> </a:t>
            </a:r>
            <a:r>
              <a:rPr lang="es-ES_tradnl" sz="2000" err="1"/>
              <a:t>will</a:t>
            </a:r>
            <a:r>
              <a:rPr lang="es-ES_tradnl" sz="2000"/>
              <a:t> </a:t>
            </a:r>
            <a:r>
              <a:rPr lang="es-ES_tradnl" sz="2000" err="1"/>
              <a:t>stay</a:t>
            </a:r>
            <a:r>
              <a:rPr lang="es-ES_tradnl" sz="2000"/>
              <a:t> </a:t>
            </a:r>
            <a:r>
              <a:rPr lang="es-ES_tradnl" sz="2000" err="1"/>
              <a:t>the</a:t>
            </a:r>
            <a:r>
              <a:rPr lang="es-ES_tradnl" sz="2000"/>
              <a:t> </a:t>
            </a:r>
            <a:r>
              <a:rPr lang="es-ES_tradnl" sz="2000" err="1"/>
              <a:t>same</a:t>
            </a:r>
            <a:r>
              <a:rPr lang="es-ES_tradnl" sz="2000"/>
              <a:t>. </a:t>
            </a:r>
            <a:r>
              <a:rPr lang="es-ES_tradnl" sz="2000" err="1"/>
              <a:t>To</a:t>
            </a:r>
            <a:r>
              <a:rPr lang="es-ES_tradnl" sz="2000"/>
              <a:t> do </a:t>
            </a:r>
            <a:r>
              <a:rPr lang="es-ES_tradnl" sz="2000" err="1"/>
              <a:t>this</a:t>
            </a:r>
            <a:r>
              <a:rPr lang="es-ES_tradnl" sz="2000"/>
              <a:t>, 1) </a:t>
            </a:r>
            <a:r>
              <a:rPr lang="es-ES_tradnl" sz="2000" err="1"/>
              <a:t>go</a:t>
            </a:r>
            <a:r>
              <a:rPr lang="es-ES_tradnl" sz="2000"/>
              <a:t> </a:t>
            </a:r>
            <a:r>
              <a:rPr lang="es-ES_tradnl" sz="2000" err="1"/>
              <a:t>to</a:t>
            </a:r>
            <a:r>
              <a:rPr lang="es-ES_tradnl" sz="2000"/>
              <a:t> File, 2) </a:t>
            </a:r>
            <a:r>
              <a:rPr lang="es-ES_tradnl" sz="2000" err="1"/>
              <a:t>Click</a:t>
            </a:r>
            <a:r>
              <a:rPr lang="es-ES_tradnl" sz="2000"/>
              <a:t> </a:t>
            </a:r>
            <a:r>
              <a:rPr lang="es-ES_tradnl" sz="2000" err="1"/>
              <a:t>Save</a:t>
            </a:r>
            <a:r>
              <a:rPr lang="es-ES_tradnl" sz="2000"/>
              <a:t> as…, 3) </a:t>
            </a:r>
            <a:r>
              <a:rPr lang="es-ES_tradnl" sz="2000" err="1"/>
              <a:t>change</a:t>
            </a:r>
            <a:r>
              <a:rPr lang="es-ES_tradnl" sz="2000"/>
              <a:t> </a:t>
            </a:r>
            <a:r>
              <a:rPr lang="es-ES_tradnl" sz="2000" err="1"/>
              <a:t>the</a:t>
            </a:r>
            <a:r>
              <a:rPr lang="es-ES_tradnl" sz="2000"/>
              <a:t> </a:t>
            </a:r>
            <a:r>
              <a:rPr lang="es-ES_tradnl" sz="2000" err="1"/>
              <a:t>format</a:t>
            </a:r>
            <a:r>
              <a:rPr lang="es-ES_tradnl" sz="2000"/>
              <a:t> </a:t>
            </a:r>
            <a:r>
              <a:rPr lang="es-ES_tradnl" sz="2000" err="1"/>
              <a:t>to</a:t>
            </a:r>
            <a:r>
              <a:rPr lang="es-ES_tradnl" sz="2000"/>
              <a:t> PDF, and 4) </a:t>
            </a:r>
            <a:r>
              <a:rPr lang="es-ES_tradnl" sz="2000" err="1"/>
              <a:t>click</a:t>
            </a:r>
            <a:r>
              <a:rPr lang="es-ES_tradnl" sz="2000"/>
              <a:t> </a:t>
            </a:r>
            <a:r>
              <a:rPr lang="es-ES_tradnl" sz="2000" err="1"/>
              <a:t>save</a:t>
            </a:r>
            <a:r>
              <a:rPr lang="es-ES_tradnl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22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511</Words>
  <Application>Microsoft Macintosh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Tabitha Carro</dc:creator>
  <cp:lastModifiedBy>Microsoft Office User</cp:lastModifiedBy>
  <cp:revision>12</cp:revision>
  <cp:lastPrinted>2018-08-14T00:32:53Z</cp:lastPrinted>
  <dcterms:created xsi:type="dcterms:W3CDTF">2013-08-24T18:12:34Z</dcterms:created>
  <dcterms:modified xsi:type="dcterms:W3CDTF">2018-08-14T00:35:19Z</dcterms:modified>
</cp:coreProperties>
</file>